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446" r:id="rId2"/>
    <p:sldId id="257" r:id="rId3"/>
    <p:sldId id="382" r:id="rId4"/>
    <p:sldId id="298" r:id="rId5"/>
    <p:sldId id="408" r:id="rId6"/>
    <p:sldId id="409" r:id="rId7"/>
    <p:sldId id="410" r:id="rId8"/>
    <p:sldId id="389" r:id="rId9"/>
    <p:sldId id="453" r:id="rId10"/>
    <p:sldId id="411" r:id="rId11"/>
    <p:sldId id="412" r:id="rId12"/>
    <p:sldId id="383" r:id="rId13"/>
    <p:sldId id="414" r:id="rId14"/>
    <p:sldId id="419" r:id="rId15"/>
    <p:sldId id="415" r:id="rId16"/>
    <p:sldId id="416" r:id="rId17"/>
    <p:sldId id="417" r:id="rId18"/>
    <p:sldId id="418" r:id="rId19"/>
    <p:sldId id="420" r:id="rId20"/>
    <p:sldId id="421" r:id="rId21"/>
    <p:sldId id="447" r:id="rId22"/>
    <p:sldId id="448" r:id="rId23"/>
    <p:sldId id="385" r:id="rId24"/>
    <p:sldId id="457" r:id="rId25"/>
    <p:sldId id="458" r:id="rId26"/>
    <p:sldId id="387" r:id="rId27"/>
    <p:sldId id="422" r:id="rId28"/>
    <p:sldId id="423" r:id="rId29"/>
    <p:sldId id="390" r:id="rId30"/>
    <p:sldId id="449" r:id="rId31"/>
    <p:sldId id="450" r:id="rId32"/>
    <p:sldId id="451" r:id="rId33"/>
    <p:sldId id="452" r:id="rId34"/>
    <p:sldId id="435" r:id="rId35"/>
    <p:sldId id="436" r:id="rId36"/>
    <p:sldId id="437" r:id="rId37"/>
    <p:sldId id="459" r:id="rId38"/>
    <p:sldId id="438" r:id="rId39"/>
    <p:sldId id="439" r:id="rId40"/>
    <p:sldId id="440" r:id="rId41"/>
    <p:sldId id="441" r:id="rId42"/>
    <p:sldId id="401" r:id="rId43"/>
    <p:sldId id="456" r:id="rId44"/>
    <p:sldId id="430" r:id="rId45"/>
    <p:sldId id="405" r:id="rId46"/>
    <p:sldId id="431" r:id="rId47"/>
    <p:sldId id="293" r:id="rId4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cmAuthor>
  <p:cmAuthor id="2" name="Büşra Gültekin" initials="BG" lastIdx="15" clrIdx="1">
    <p:extLst>
      <p:ext uri="{19B8F6BF-5375-455C-9EA6-DF929625EA0E}">
        <p15:presenceInfo xmlns:p15="http://schemas.microsoft.com/office/powerpoint/2012/main" userId="S-1-5-21-2388202239-3538787356-3256464325-11762" providerId="AD"/>
      </p:ext>
    </p:extLst>
  </p:cmAuthor>
  <p:cmAuthor id="3" name="Hakan Çetin" initials="HÇ" lastIdx="14"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EE7430"/>
    <a:srgbClr val="DADADA"/>
    <a:srgbClr val="B2B2B2"/>
    <a:srgbClr val="BE1622"/>
    <a:srgbClr val="FAB529"/>
    <a:srgbClr val="D18D05"/>
    <a:srgbClr val="75246B"/>
    <a:srgbClr val="11A7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0" autoAdjust="0"/>
    <p:restoredTop sz="80467" autoAdjust="0"/>
  </p:normalViewPr>
  <p:slideViewPr>
    <p:cSldViewPr snapToGrid="0">
      <p:cViewPr varScale="1">
        <p:scale>
          <a:sx n="55" d="100"/>
          <a:sy n="55" d="100"/>
        </p:scale>
        <p:origin x="114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19.11.2020</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19.11.2020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yetişkinlere ve anne babalara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Uyuşturucu Özgürlüğün Sonu,</a:t>
            </a:r>
            <a:r>
              <a:rPr lang="tr-TR" sz="1200" b="0" i="0" u="none" strike="noStrike" kern="1200" baseline="0" dirty="0">
                <a:solidFill>
                  <a:schemeClr val="tx1"/>
                </a:solidFill>
                <a:latin typeface="+mn-lt"/>
                <a:ea typeface="+mn-ea"/>
                <a:cs typeface="+mn-cs"/>
              </a:rPr>
              <a:t> Yeşilay Bilim Kurulu, 2016, İstanbul, Yeşilay TBM Alan Kitaplığı Dizisi No: 10.</a:t>
            </a:r>
            <a:endParaRPr lang="tr-TR" b="0" dirty="0"/>
          </a:p>
          <a:p>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1245384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00784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358070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1671904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55423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273337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169837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1923342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085327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52026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96393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2946367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50403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624564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2625893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173416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 Not: </a:t>
            </a:r>
            <a:r>
              <a:rPr lang="tr-TR" baseline="0" dirty="0"/>
              <a:t>Katılımcılara yukarıdaki soru sorulur ardından cevaplar alınır. Katılımcıların cevapları alınırken herhangi bir yorumda bulunulmaz. Cevaplar geldikten sonra bir sonraki slayt açılarak onların söylediklerinden olmayan varsa söylenir.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dirty="0"/>
          </a:p>
        </p:txBody>
      </p:sp>
    </p:spTree>
    <p:extLst>
      <p:ext uri="{BB962C8B-B14F-4D97-AF65-F5344CB8AC3E}">
        <p14:creationId xmlns:p14="http://schemas.microsoft.com/office/powerpoint/2010/main" val="3106889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1628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1674364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9925212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2821946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3374818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685221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4026322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2592390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238060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860191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194844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 Not: </a:t>
            </a:r>
            <a:r>
              <a:rPr lang="tr-TR" baseline="0" dirty="0"/>
              <a:t>Katılımcılara yukarıdaki sorular sorulur ardından cevaplar alınır. Katılımcıların cevapları alınırken herhangi bir yorumda bulunulmaz. Tüm yanıtlarla ilgili tek tek geribildirim verilir.</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dirty="0"/>
          </a:p>
        </p:txBody>
      </p:sp>
    </p:spTree>
    <p:extLst>
      <p:ext uri="{BB962C8B-B14F-4D97-AF65-F5344CB8AC3E}">
        <p14:creationId xmlns:p14="http://schemas.microsoft.com/office/powerpoint/2010/main" val="1085669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913484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4086397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35414196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a:p>
        </p:txBody>
      </p:sp>
    </p:spTree>
    <p:extLst>
      <p:ext uri="{BB962C8B-B14F-4D97-AF65-F5344CB8AC3E}">
        <p14:creationId xmlns:p14="http://schemas.microsoft.com/office/powerpoint/2010/main" val="275574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86195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14720843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a:p>
        </p:txBody>
      </p:sp>
    </p:spTree>
    <p:extLst>
      <p:ext uri="{BB962C8B-B14F-4D97-AF65-F5344CB8AC3E}">
        <p14:creationId xmlns:p14="http://schemas.microsoft.com/office/powerpoint/2010/main" val="4147069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44</a:t>
            </a:fld>
            <a:endParaRPr lang="tr-TR"/>
          </a:p>
        </p:txBody>
      </p:sp>
    </p:spTree>
    <p:extLst>
      <p:ext uri="{BB962C8B-B14F-4D97-AF65-F5344CB8AC3E}">
        <p14:creationId xmlns:p14="http://schemas.microsoft.com/office/powerpoint/2010/main" val="2041227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45</a:t>
            </a:fld>
            <a:endParaRPr lang="tr-TR"/>
          </a:p>
        </p:txBody>
      </p:sp>
    </p:spTree>
    <p:extLst>
      <p:ext uri="{BB962C8B-B14F-4D97-AF65-F5344CB8AC3E}">
        <p14:creationId xmlns:p14="http://schemas.microsoft.com/office/powerpoint/2010/main" val="1018107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smtClean="0"/>
              <a:t>Eğiticiye</a:t>
            </a:r>
            <a:r>
              <a:rPr lang="tr-TR" b="1" baseline="0" dirty="0" smtClean="0"/>
              <a:t> </a:t>
            </a:r>
            <a:r>
              <a:rPr lang="tr-TR" b="1" baseline="0" dirty="0"/>
              <a:t>Not: </a:t>
            </a:r>
            <a:r>
              <a:rPr lang="tr-TR" baseline="0" dirty="0"/>
              <a:t>Yeşilay Danışmanlık Merkezleri aynı zamanda bağımlı yakınlarına da </a:t>
            </a:r>
            <a:r>
              <a:rPr lang="tr-TR" baseline="0" dirty="0" err="1"/>
              <a:t>psiko</a:t>
            </a:r>
            <a:r>
              <a:rPr lang="tr-TR" baseline="0" dirty="0"/>
              <a:t>-sosyal destek vermektedir. </a:t>
            </a:r>
            <a:r>
              <a:rPr lang="tr-TR" baseline="0" dirty="0" smtClean="0"/>
              <a:t>Yakın çevrenizden </a:t>
            </a:r>
            <a:r>
              <a:rPr lang="tr-TR" baseline="0" dirty="0"/>
              <a:t>ya da ailenizden biri varsa arayabilirsiniz. </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46</a:t>
            </a:fld>
            <a:endParaRPr lang="tr-TR"/>
          </a:p>
        </p:txBody>
      </p:sp>
    </p:spTree>
    <p:extLst>
      <p:ext uri="{BB962C8B-B14F-4D97-AF65-F5344CB8AC3E}">
        <p14:creationId xmlns:p14="http://schemas.microsoft.com/office/powerpoint/2010/main" val="3045527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yetişkinlere ve anne babalara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Uyuşturucu Özgürlüğün Sonu,</a:t>
            </a:r>
            <a:r>
              <a:rPr lang="tr-TR" sz="1200" b="0" i="0" u="none" strike="noStrike" kern="1200" baseline="0">
                <a:solidFill>
                  <a:schemeClr val="tx1"/>
                </a:solidFill>
                <a:latin typeface="+mn-lt"/>
                <a:ea typeface="+mn-ea"/>
                <a:cs typeface="+mn-cs"/>
              </a:rPr>
              <a:t> Yeşilay Bilim Kurulu, 2016, İstanbul, Yeşilay TBM Alan Kitaplığı Dizisi No: 10.</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47</a:t>
            </a:fld>
            <a:endParaRPr lang="tr-TR"/>
          </a:p>
        </p:txBody>
      </p:sp>
    </p:spTree>
    <p:extLst>
      <p:ext uri="{BB962C8B-B14F-4D97-AF65-F5344CB8AC3E}">
        <p14:creationId xmlns:p14="http://schemas.microsoft.com/office/powerpoint/2010/main" val="3790390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53210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407706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418828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a:t>Eğiticiye Not: </a:t>
            </a:r>
            <a:r>
              <a:rPr lang="tr-TR" baseline="0" dirty="0"/>
              <a:t>Katılımcılara yukarıdaki soru sorulur ardından cevaplar alınır. Katılımcıların cevapları alınırken herhangi bir yorumda bulunulmaz. Cevaplar geldikten sonra bir sonraki slaytlar açılarak onların söylediklerinden olmayan varsa söylenir. Tüm yanıtlarla ilgili tek tek geribildirim verilir.</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1455612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1657053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115536EE-6679-C346-925B-C8A57EFAF9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8" name="Rectangle 13">
            <a:extLst>
              <a:ext uri="{FF2B5EF4-FFF2-40B4-BE49-F238E27FC236}">
                <a16:creationId xmlns:a16="http://schemas.microsoft.com/office/drawing/2014/main" id="{5EA972E2-C5B8-6240-B6E6-1A367A0E3668}"/>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9" name="Metin kutusu 8">
            <a:extLst>
              <a:ext uri="{FF2B5EF4-FFF2-40B4-BE49-F238E27FC236}">
                <a16:creationId xmlns:a16="http://schemas.microsoft.com/office/drawing/2014/main" id="{F42A6640-BEA1-2448-A656-AAE5879AB22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
        <p:nvSpPr>
          <p:cNvPr id="10" name="Rectangle 9">
            <a:extLst>
              <a:ext uri="{FF2B5EF4-FFF2-40B4-BE49-F238E27FC236}">
                <a16:creationId xmlns:a16="http://schemas.microsoft.com/office/drawing/2014/main" id="{14639201-BA68-F048-B143-1B2B8ED49AE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1" name="Rectangle 9">
            <a:extLst>
              <a:ext uri="{FF2B5EF4-FFF2-40B4-BE49-F238E27FC236}">
                <a16:creationId xmlns:a16="http://schemas.microsoft.com/office/drawing/2014/main" id="{8B45E232-87F6-6148-9CC1-FAE5D7719172}"/>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3615873C-D3E2-FA4E-8AD4-E03FE08DE4E8}"/>
              </a:ext>
            </a:extLst>
          </p:cNvPr>
          <p:cNvPicPr>
            <a:picLocks noChangeAspect="1"/>
          </p:cNvPicPr>
          <p:nvPr userDrawn="1"/>
        </p:nvPicPr>
        <p:blipFill>
          <a:blip r:embed="rId2"/>
          <a:stretch>
            <a:fillRect/>
          </a:stretch>
        </p:blipFill>
        <p:spPr>
          <a:xfrm>
            <a:off x="10008066" y="4829"/>
            <a:ext cx="2193459" cy="6865356"/>
          </a:xfrm>
          <a:prstGeom prst="rect">
            <a:avLst/>
          </a:prstGeom>
        </p:spPr>
      </p:pic>
      <p:pic>
        <p:nvPicPr>
          <p:cNvPr id="8" name="Resim 7">
            <a:extLst>
              <a:ext uri="{FF2B5EF4-FFF2-40B4-BE49-F238E27FC236}">
                <a16:creationId xmlns:a16="http://schemas.microsoft.com/office/drawing/2014/main" id="{8EA23D0E-18AF-664E-8530-F969312E9B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9" name="Rectangle 13">
            <a:extLst>
              <a:ext uri="{FF2B5EF4-FFF2-40B4-BE49-F238E27FC236}">
                <a16:creationId xmlns:a16="http://schemas.microsoft.com/office/drawing/2014/main" id="{98A5C607-1093-0148-A8EB-20CC78297F2D}"/>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0" name="Metin kutusu 9">
            <a:extLst>
              <a:ext uri="{FF2B5EF4-FFF2-40B4-BE49-F238E27FC236}">
                <a16:creationId xmlns:a16="http://schemas.microsoft.com/office/drawing/2014/main" id="{7579BBA1-0EFC-EE45-8E5B-392ADBE7F286}"/>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
        <p:nvSpPr>
          <p:cNvPr id="11" name="Rectangle 9">
            <a:extLst>
              <a:ext uri="{FF2B5EF4-FFF2-40B4-BE49-F238E27FC236}">
                <a16:creationId xmlns:a16="http://schemas.microsoft.com/office/drawing/2014/main" id="{B3E69D27-C1A5-9B4D-A28B-FC3961DA5637}"/>
              </a:ext>
            </a:extLst>
          </p:cNvPr>
          <p:cNvSpPr>
            <a:spLocks noChangeArrowheads="1"/>
          </p:cNvSpPr>
          <p:nvPr userDrawn="1"/>
        </p:nvSpPr>
        <p:spPr bwMode="auto">
          <a:xfrm>
            <a:off x="-1587" y="-12357"/>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Rectangle 9">
            <a:extLst>
              <a:ext uri="{FF2B5EF4-FFF2-40B4-BE49-F238E27FC236}">
                <a16:creationId xmlns:a16="http://schemas.microsoft.com/office/drawing/2014/main" id="{43B5FFE3-B22C-A64A-83DC-ED1B01A9010C}"/>
              </a:ext>
            </a:extLst>
          </p:cNvPr>
          <p:cNvSpPr>
            <a:spLocks noChangeArrowheads="1"/>
          </p:cNvSpPr>
          <p:nvPr userDrawn="1"/>
        </p:nvSpPr>
        <p:spPr bwMode="auto">
          <a:xfrm>
            <a:off x="-11112" y="6697319"/>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50"/>
                                        <p:tgtEl>
                                          <p:spTgt spid="12"/>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19.11.2020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19.11.2020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19.11.2020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19.11.2020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6.emf"/><Relationship Id="rId4" Type="http://schemas.openxmlformats.org/officeDocument/2006/relationships/image" Target="../media/image30.emf"/><Relationship Id="rId9" Type="http://schemas.openxmlformats.org/officeDocument/2006/relationships/image" Target="../media/image35.emf"/></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5.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3.emf"/><Relationship Id="rId5" Type="http://schemas.openxmlformats.org/officeDocument/2006/relationships/image" Target="../media/image5.pn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ikdörtgen 18"/>
          <p:cNvSpPr/>
          <p:nvPr/>
        </p:nvSpPr>
        <p:spPr>
          <a:xfrm>
            <a:off x="0" y="0"/>
            <a:ext cx="12191999" cy="6854825"/>
          </a:xfrm>
          <a:prstGeom prst="rect">
            <a:avLst/>
          </a:prstGeom>
          <a:blipFill dpi="0" rotWithShape="1">
            <a:blip r:embed="rId3"/>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97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chemeClr val="accent2">
              <a:alpha val="639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0663753" y="5676774"/>
            <a:ext cx="1538079" cy="602840"/>
            <a:chOff x="10663753" y="5676774"/>
            <a:chExt cx="1538079" cy="602840"/>
          </a:xfrm>
        </p:grpSpPr>
        <p:sp>
          <p:nvSpPr>
            <p:cNvPr id="102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0663753" y="5745534"/>
              <a:ext cx="1327608" cy="461665"/>
            </a:xfrm>
            <a:prstGeom prst="rect">
              <a:avLst/>
            </a:prstGeom>
            <a:noFill/>
          </p:spPr>
          <p:txBody>
            <a:bodyPr wrap="none" rtlCol="0">
              <a:spAutoFit/>
            </a:bodyPr>
            <a:lstStyle/>
            <a:p>
              <a:pPr algn="r"/>
              <a:r>
                <a:rPr lang="tr-TR" sz="2400" b="1" dirty="0">
                  <a:solidFill>
                    <a:srgbClr val="231F20"/>
                  </a:solidFill>
                </a:rPr>
                <a:t>YETİŞKİN</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7557431" y="1022926"/>
            <a:ext cx="4048204" cy="1836889"/>
            <a:chOff x="7557431" y="1022926"/>
            <a:chExt cx="4048204" cy="1836889"/>
          </a:xfrm>
        </p:grpSpPr>
        <p:sp>
          <p:nvSpPr>
            <p:cNvPr id="18" name="Metin kutusu 17"/>
            <p:cNvSpPr txBox="1"/>
            <p:nvPr/>
          </p:nvSpPr>
          <p:spPr>
            <a:xfrm>
              <a:off x="7557431" y="1022926"/>
              <a:ext cx="3776355" cy="1015663"/>
            </a:xfrm>
            <a:prstGeom prst="rect">
              <a:avLst/>
            </a:prstGeom>
            <a:noFill/>
          </p:spPr>
          <p:txBody>
            <a:bodyPr wrap="none" rtlCol="0">
              <a:spAutoFit/>
            </a:bodyPr>
            <a:lstStyle/>
            <a:p>
              <a:pPr algn="r"/>
              <a:r>
                <a:rPr lang="tr-TR" sz="6000" b="1" dirty="0">
                  <a:solidFill>
                    <a:schemeClr val="bg1"/>
                  </a:solidFill>
                </a:rPr>
                <a:t>uyuşturucu</a:t>
              </a:r>
            </a:p>
          </p:txBody>
        </p:sp>
        <p:sp>
          <p:nvSpPr>
            <p:cNvPr id="21" name="Metin kutusu 20"/>
            <p:cNvSpPr txBox="1"/>
            <p:nvPr/>
          </p:nvSpPr>
          <p:spPr>
            <a:xfrm>
              <a:off x="9217486" y="1792453"/>
              <a:ext cx="2319033" cy="646331"/>
            </a:xfrm>
            <a:prstGeom prst="rect">
              <a:avLst/>
            </a:prstGeom>
            <a:noFill/>
          </p:spPr>
          <p:txBody>
            <a:bodyPr wrap="none" rtlCol="0">
              <a:spAutoFit/>
            </a:bodyPr>
            <a:lstStyle/>
            <a:p>
              <a:pPr algn="r"/>
              <a:r>
                <a:rPr lang="tr-TR" sz="3600" b="1" dirty="0">
                  <a:solidFill>
                    <a:schemeClr val="bg1"/>
                  </a:solidFill>
                </a:rPr>
                <a:t>özgürlüğün</a:t>
              </a:r>
            </a:p>
          </p:txBody>
        </p:sp>
        <p:sp>
          <p:nvSpPr>
            <p:cNvPr id="22" name="Metin kutusu 21"/>
            <p:cNvSpPr txBox="1"/>
            <p:nvPr/>
          </p:nvSpPr>
          <p:spPr>
            <a:xfrm>
              <a:off x="10491227" y="2213484"/>
              <a:ext cx="1114408" cy="646331"/>
            </a:xfrm>
            <a:prstGeom prst="rect">
              <a:avLst/>
            </a:prstGeom>
            <a:noFill/>
          </p:spPr>
          <p:txBody>
            <a:bodyPr wrap="none" rtlCol="0">
              <a:spAutoFit/>
            </a:bodyPr>
            <a:lstStyle/>
            <a:p>
              <a:pPr algn="r"/>
              <a:r>
                <a:rPr lang="tr-TR" sz="3600" b="1" dirty="0">
                  <a:solidFill>
                    <a:schemeClr val="bg1"/>
                  </a:solidFill>
                </a:rPr>
                <a:t>sonu</a:t>
              </a:r>
            </a:p>
          </p:txBody>
        </p:sp>
      </p:grpSp>
      <p:pic>
        <p:nvPicPr>
          <p:cNvPr id="20" name="Resim 19">
            <a:extLst>
              <a:ext uri="{FF2B5EF4-FFF2-40B4-BE49-F238E27FC236}">
                <a16:creationId xmlns:a16="http://schemas.microsoft.com/office/drawing/2014/main" id="{AE9A54A6-3796-D648-AE69-C4601B249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366915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 fill="hold"/>
                                        <p:tgtEl>
                                          <p:spTgt spid="24"/>
                                        </p:tgtEl>
                                        <p:attrNameLst>
                                          <p:attrName>ppt_x</p:attrName>
                                        </p:attrNameLst>
                                      </p:cBhvr>
                                      <p:tavLst>
                                        <p:tav tm="0">
                                          <p:val>
                                            <p:strVal val="0-#ppt_w/2"/>
                                          </p:val>
                                        </p:tav>
                                        <p:tav tm="100000">
                                          <p:val>
                                            <p:strVal val="#ppt_x"/>
                                          </p:val>
                                        </p:tav>
                                      </p:tavLst>
                                    </p:anim>
                                    <p:anim calcmode="lin" valueType="num">
                                      <p:cBhvr additive="base">
                                        <p:cTn id="12" dur="2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250"/>
                                        <p:tgtEl>
                                          <p:spTgt spid="25"/>
                                        </p:tgtEl>
                                      </p:cBhvr>
                                    </p:animEffect>
                                  </p:childTnLst>
                                </p:cTn>
                              </p:par>
                            </p:childTnLst>
                          </p:cTn>
                        </p:par>
                        <p:par>
                          <p:cTn id="21" fill="hold">
                            <p:stCondLst>
                              <p:cond delay="750"/>
                            </p:stCondLst>
                            <p:childTnLst>
                              <p:par>
                                <p:cTn id="22" presetID="2" presetClass="entr" presetSubtype="2"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250" fill="hold"/>
                                        <p:tgtEl>
                                          <p:spTgt spid="30"/>
                                        </p:tgtEl>
                                        <p:attrNameLst>
                                          <p:attrName>ppt_x</p:attrName>
                                        </p:attrNameLst>
                                      </p:cBhvr>
                                      <p:tavLst>
                                        <p:tav tm="0">
                                          <p:val>
                                            <p:strVal val="1+#ppt_w/2"/>
                                          </p:val>
                                        </p:tav>
                                        <p:tav tm="100000">
                                          <p:val>
                                            <p:strVal val="#ppt_x"/>
                                          </p:val>
                                        </p:tav>
                                      </p:tavLst>
                                    </p:anim>
                                    <p:anim calcmode="lin" valueType="num">
                                      <p:cBhvr additive="base">
                                        <p:cTn id="25" dur="25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0-#ppt_w/2"/>
                                          </p:val>
                                        </p:tav>
                                        <p:tav tm="100000">
                                          <p:val>
                                            <p:strVal val="#ppt_x"/>
                                          </p:val>
                                        </p:tav>
                                      </p:tavLst>
                                    </p:anim>
                                    <p:anim calcmode="lin" valueType="num">
                                      <p:cBhvr additive="base">
                                        <p:cTn id="29" dur="250" fill="hold"/>
                                        <p:tgtEl>
                                          <p:spTgt spid="29"/>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50"/>
                                        <p:tgtEl>
                                          <p:spTgt spid="3"/>
                                        </p:tgtEl>
                                      </p:cBhvr>
                                    </p:animEffect>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250" fill="hold"/>
                                        <p:tgtEl>
                                          <p:spTgt spid="16"/>
                                        </p:tgtEl>
                                        <p:attrNameLst>
                                          <p:attrName>ppt_x</p:attrName>
                                        </p:attrNameLst>
                                      </p:cBhvr>
                                      <p:tavLst>
                                        <p:tav tm="0">
                                          <p:val>
                                            <p:strVal val="1+#ppt_w/2"/>
                                          </p:val>
                                        </p:tav>
                                        <p:tav tm="100000">
                                          <p:val>
                                            <p:strVal val="#ppt_x"/>
                                          </p:val>
                                        </p:tav>
                                      </p:tavLst>
                                    </p:anim>
                                    <p:anim calcmode="lin" valueType="num">
                                      <p:cBhvr additive="base">
                                        <p:cTn id="37" dur="250" fill="hold"/>
                                        <p:tgtEl>
                                          <p:spTgt spid="16"/>
                                        </p:tgtEl>
                                        <p:attrNameLst>
                                          <p:attrName>ppt_y</p:attrName>
                                        </p:attrNameLst>
                                      </p:cBhvr>
                                      <p:tavLst>
                                        <p:tav tm="0">
                                          <p:val>
                                            <p:strVal val="#ppt_y"/>
                                          </p:val>
                                        </p:tav>
                                        <p:tav tm="100000">
                                          <p:val>
                                            <p:strVal val="#ppt_y"/>
                                          </p:val>
                                        </p:tav>
                                      </p:tavLst>
                                    </p:anim>
                                  </p:childTnLst>
                                </p:cTn>
                              </p:par>
                            </p:childTnLst>
                          </p:cTn>
                        </p:par>
                        <p:par>
                          <p:cTn id="38" fill="hold">
                            <p:stCondLst>
                              <p:cond delay="125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p:cNvSpPr/>
          <p:nvPr/>
        </p:nvSpPr>
        <p:spPr>
          <a:xfrm>
            <a:off x="-5556" y="0"/>
            <a:ext cx="12203112"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90546"/>
            <a:ext cx="3639138" cy="2800767"/>
          </a:xfrm>
          <a:prstGeom prst="rect">
            <a:avLst/>
          </a:prstGeom>
          <a:noFill/>
        </p:spPr>
        <p:txBody>
          <a:bodyPr wrap="none" rtlCol="0">
            <a:spAutoFit/>
          </a:bodyPr>
          <a:lstStyle/>
          <a:p>
            <a:r>
              <a:rPr lang="tr-TR" sz="4400" b="1" dirty="0">
                <a:solidFill>
                  <a:schemeClr val="bg1"/>
                </a:solidFill>
              </a:rPr>
              <a:t>Madde</a:t>
            </a:r>
          </a:p>
          <a:p>
            <a:r>
              <a:rPr lang="tr-TR" sz="4400" b="1" dirty="0">
                <a:solidFill>
                  <a:schemeClr val="bg1"/>
                </a:solidFill>
              </a:rPr>
              <a:t>B</a:t>
            </a:r>
            <a:r>
              <a:rPr lang="tr-TR" sz="4400" b="1" dirty="0" smtClean="0">
                <a:solidFill>
                  <a:schemeClr val="bg1"/>
                </a:solidFill>
              </a:rPr>
              <a:t>ağımlılığın </a:t>
            </a:r>
            <a:endParaRPr lang="tr-TR" sz="4400" b="1" dirty="0">
              <a:solidFill>
                <a:schemeClr val="bg1"/>
              </a:solidFill>
            </a:endParaRPr>
          </a:p>
          <a:p>
            <a:r>
              <a:rPr lang="tr-TR" sz="4400" b="1" dirty="0">
                <a:solidFill>
                  <a:schemeClr val="bg1"/>
                </a:solidFill>
              </a:rPr>
              <a:t>O</a:t>
            </a:r>
            <a:r>
              <a:rPr lang="tr-TR" sz="4400" b="1" dirty="0" smtClean="0">
                <a:solidFill>
                  <a:schemeClr val="bg1"/>
                </a:solidFill>
              </a:rPr>
              <a:t>lası </a:t>
            </a:r>
            <a:r>
              <a:rPr lang="tr-TR" sz="4400" b="1" dirty="0">
                <a:solidFill>
                  <a:schemeClr val="bg1"/>
                </a:solidFill>
              </a:rPr>
              <a:t>S</a:t>
            </a:r>
            <a:r>
              <a:rPr lang="tr-TR" sz="4400" b="1" dirty="0" smtClean="0">
                <a:solidFill>
                  <a:schemeClr val="bg1"/>
                </a:solidFill>
              </a:rPr>
              <a:t>onuçları</a:t>
            </a:r>
            <a:endParaRPr lang="tr-TR" sz="4400" b="1" dirty="0">
              <a:solidFill>
                <a:schemeClr val="bg1"/>
              </a:solidFill>
            </a:endParaRPr>
          </a:p>
          <a:p>
            <a:r>
              <a:rPr lang="tr-TR" sz="4400" b="1" dirty="0">
                <a:solidFill>
                  <a:schemeClr val="bg1"/>
                </a:solidFill>
              </a:rPr>
              <a:t>ve </a:t>
            </a:r>
            <a:r>
              <a:rPr lang="tr-TR" sz="4400" b="1" dirty="0" smtClean="0">
                <a:solidFill>
                  <a:schemeClr val="bg1"/>
                </a:solidFill>
              </a:rPr>
              <a:t>Zararları</a:t>
            </a:r>
            <a:endParaRPr lang="tr-TR" sz="4400" b="1" dirty="0">
              <a:solidFill>
                <a:schemeClr val="bg1"/>
              </a:solidFill>
            </a:endParaRP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2" name="Grup 11"/>
          <p:cNvGrpSpPr/>
          <p:nvPr/>
        </p:nvGrpSpPr>
        <p:grpSpPr>
          <a:xfrm>
            <a:off x="6096000" y="612844"/>
            <a:ext cx="4285370" cy="5903703"/>
            <a:chOff x="9254301" y="612844"/>
            <a:chExt cx="4285370" cy="5324535"/>
          </a:xfrm>
        </p:grpSpPr>
        <p:sp>
          <p:nvSpPr>
            <p:cNvPr id="16" name="Metin kutusu 15"/>
            <p:cNvSpPr txBox="1"/>
            <p:nvPr/>
          </p:nvSpPr>
          <p:spPr>
            <a:xfrm>
              <a:off x="9614301" y="612844"/>
              <a:ext cx="3925370" cy="5324535"/>
            </a:xfrm>
            <a:prstGeom prst="rect">
              <a:avLst/>
            </a:prstGeom>
            <a:noFill/>
          </p:spPr>
          <p:txBody>
            <a:bodyPr wrap="none" rtlCol="0">
              <a:spAutoFit/>
            </a:bodyPr>
            <a:lstStyle/>
            <a:p>
              <a:r>
                <a:rPr lang="tr-TR" sz="2000" dirty="0">
                  <a:solidFill>
                    <a:schemeClr val="bg1"/>
                  </a:solidFill>
                </a:rPr>
                <a:t>DAVRANIŞLARI KONTROL EDEMEME</a:t>
              </a:r>
            </a:p>
            <a:p>
              <a:r>
                <a:rPr lang="tr-TR" sz="2000" dirty="0">
                  <a:solidFill>
                    <a:schemeClr val="bg1"/>
                  </a:solidFill>
                </a:rPr>
                <a:t>KALP KRİZİ</a:t>
              </a:r>
            </a:p>
            <a:p>
              <a:r>
                <a:rPr lang="tr-TR" sz="2000" dirty="0">
                  <a:solidFill>
                    <a:schemeClr val="bg1"/>
                  </a:solidFill>
                </a:rPr>
                <a:t>İNTİHAR</a:t>
              </a:r>
            </a:p>
            <a:p>
              <a:r>
                <a:rPr lang="tr-TR" sz="2000" dirty="0">
                  <a:solidFill>
                    <a:schemeClr val="bg1"/>
                  </a:solidFill>
                </a:rPr>
                <a:t>MİDE KANSERİ</a:t>
              </a:r>
            </a:p>
            <a:p>
              <a:r>
                <a:rPr lang="tr-TR" sz="2000" dirty="0">
                  <a:solidFill>
                    <a:schemeClr val="bg1"/>
                  </a:solidFill>
                </a:rPr>
                <a:t>GENÇ YAŞTA ÖLÜM</a:t>
              </a:r>
            </a:p>
            <a:p>
              <a:r>
                <a:rPr lang="tr-TR" sz="2000" dirty="0">
                  <a:solidFill>
                    <a:schemeClr val="bg1"/>
                  </a:solidFill>
                </a:rPr>
                <a:t>ÖLÜMCÜL HASTALIKLAR</a:t>
              </a:r>
            </a:p>
            <a:p>
              <a:r>
                <a:rPr lang="tr-TR" sz="2000" dirty="0">
                  <a:solidFill>
                    <a:schemeClr val="bg1"/>
                  </a:solidFill>
                </a:rPr>
                <a:t>PARANOYA</a:t>
              </a:r>
            </a:p>
            <a:p>
              <a:r>
                <a:rPr lang="tr-TR" sz="2000" dirty="0">
                  <a:solidFill>
                    <a:schemeClr val="bg1"/>
                  </a:solidFill>
                </a:rPr>
                <a:t>AİLEVİ PROBLEMLER</a:t>
              </a:r>
            </a:p>
            <a:p>
              <a:r>
                <a:rPr lang="tr-TR" sz="2000" dirty="0">
                  <a:solidFill>
                    <a:schemeClr val="bg1"/>
                  </a:solidFill>
                </a:rPr>
                <a:t>DİŞ ÇÜRÜMELERİ</a:t>
              </a:r>
            </a:p>
            <a:p>
              <a:r>
                <a:rPr lang="tr-TR" sz="2000" dirty="0">
                  <a:solidFill>
                    <a:schemeClr val="bg1"/>
                  </a:solidFill>
                </a:rPr>
                <a:t>AKCİĞER İLTİHABI</a:t>
              </a:r>
            </a:p>
            <a:p>
              <a:r>
                <a:rPr lang="tr-TR" sz="2000" dirty="0">
                  <a:solidFill>
                    <a:schemeClr val="bg1"/>
                  </a:solidFill>
                </a:rPr>
                <a:t>CİNAYET</a:t>
              </a:r>
            </a:p>
            <a:p>
              <a:r>
                <a:rPr lang="tr-TR" sz="2000" dirty="0">
                  <a:solidFill>
                    <a:schemeClr val="bg1"/>
                  </a:solidFill>
                </a:rPr>
                <a:t>KISMİ FELÇ</a:t>
              </a:r>
            </a:p>
            <a:p>
              <a:r>
                <a:rPr lang="tr-TR" sz="2000" dirty="0">
                  <a:solidFill>
                    <a:schemeClr val="bg1"/>
                  </a:solidFill>
                </a:rPr>
                <a:t>KALP HASTALIKLARI</a:t>
              </a:r>
            </a:p>
            <a:p>
              <a:r>
                <a:rPr lang="tr-TR" sz="2000" dirty="0">
                  <a:solidFill>
                    <a:schemeClr val="bg1"/>
                  </a:solidFill>
                </a:rPr>
                <a:t>İŞ KAYBI</a:t>
              </a:r>
            </a:p>
            <a:p>
              <a:r>
                <a:rPr lang="tr-TR" sz="2000" dirty="0">
                  <a:solidFill>
                    <a:schemeClr val="bg1"/>
                  </a:solidFill>
                </a:rPr>
                <a:t>KAYGI</a:t>
              </a:r>
            </a:p>
            <a:p>
              <a:r>
                <a:rPr lang="tr-TR" sz="2000" dirty="0">
                  <a:solidFill>
                    <a:schemeClr val="bg1"/>
                  </a:solidFill>
                </a:rPr>
                <a:t>AĞIZDA TARTAR VE PLAK BİRİKİMİ</a:t>
              </a:r>
            </a:p>
            <a:p>
              <a:r>
                <a:rPr lang="tr-TR" sz="2000" dirty="0">
                  <a:solidFill>
                    <a:schemeClr val="bg1"/>
                  </a:solidFill>
                </a:rPr>
                <a:t>HAFIZA ERİMESİ</a:t>
              </a:r>
              <a:endParaRPr lang="tr-TR" sz="2000" b="1" dirty="0">
                <a:solidFill>
                  <a:schemeClr val="bg1"/>
                </a:solidFill>
              </a:endParaRPr>
            </a:p>
          </p:txBody>
        </p:sp>
        <p:sp>
          <p:nvSpPr>
            <p:cNvPr id="17"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8"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3"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8"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2"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3"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grpSp>
      <p:pic>
        <p:nvPicPr>
          <p:cNvPr id="37" name="Resim 36"/>
          <p:cNvPicPr>
            <a:picLocks noChangeAspect="1"/>
          </p:cNvPicPr>
          <p:nvPr/>
        </p:nvPicPr>
        <p:blipFill>
          <a:blip r:embed="rId4"/>
          <a:stretch>
            <a:fillRect/>
          </a:stretch>
        </p:blipFill>
        <p:spPr>
          <a:xfrm>
            <a:off x="6122956" y="5931486"/>
            <a:ext cx="393339" cy="486673"/>
          </a:xfrm>
          <a:prstGeom prst="rect">
            <a:avLst/>
          </a:prstGeom>
        </p:spPr>
      </p:pic>
      <p:sp>
        <p:nvSpPr>
          <p:cNvPr id="35" name="Rectangle 13">
            <a:extLst>
              <a:ext uri="{FF2B5EF4-FFF2-40B4-BE49-F238E27FC236}">
                <a16:creationId xmlns:a16="http://schemas.microsoft.com/office/drawing/2014/main" id="{E89A0F27-4AF5-C44A-A0CF-13DE65DBFB1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id="{6E11D480-BA29-494A-B5A9-F4D8C65E1783}"/>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10</a:t>
            </a:fld>
            <a:endParaRPr lang="tr-TR" sz="2400" b="1" dirty="0">
              <a:solidFill>
                <a:srgbClr val="DADADA"/>
              </a:solidFill>
            </a:endParaRPr>
          </a:p>
        </p:txBody>
      </p:sp>
    </p:spTree>
    <p:extLst>
      <p:ext uri="{BB962C8B-B14F-4D97-AF65-F5344CB8AC3E}">
        <p14:creationId xmlns:p14="http://schemas.microsoft.com/office/powerpoint/2010/main" val="263883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750"/>
                                        <p:tgtEl>
                                          <p:spTgt spid="12"/>
                                        </p:tgtEl>
                                      </p:cBhvr>
                                    </p:animEffect>
                                  </p:childTnLst>
                                </p:cTn>
                              </p:par>
                            </p:childTnLst>
                          </p:cTn>
                        </p:par>
                        <p:par>
                          <p:cTn id="25" fill="hold">
                            <p:stCondLst>
                              <p:cond delay="1750"/>
                            </p:stCondLst>
                            <p:childTnLst>
                              <p:par>
                                <p:cTn id="26" presetID="47"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33"/>
          <p:cNvSpPr/>
          <p:nvPr/>
        </p:nvSpPr>
        <p:spPr>
          <a:xfrm>
            <a:off x="-5556" y="0"/>
            <a:ext cx="12203112"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90546"/>
            <a:ext cx="3639138" cy="2800767"/>
          </a:xfrm>
          <a:prstGeom prst="rect">
            <a:avLst/>
          </a:prstGeom>
          <a:noFill/>
        </p:spPr>
        <p:txBody>
          <a:bodyPr wrap="none" rtlCol="0">
            <a:spAutoFit/>
          </a:bodyPr>
          <a:lstStyle/>
          <a:p>
            <a:r>
              <a:rPr lang="tr-TR" sz="4400" b="1" dirty="0">
                <a:solidFill>
                  <a:schemeClr val="bg1"/>
                </a:solidFill>
              </a:rPr>
              <a:t>Madde</a:t>
            </a:r>
          </a:p>
          <a:p>
            <a:r>
              <a:rPr lang="tr-TR" sz="4400" b="1" dirty="0">
                <a:solidFill>
                  <a:schemeClr val="bg1"/>
                </a:solidFill>
              </a:rPr>
              <a:t>B</a:t>
            </a:r>
            <a:r>
              <a:rPr lang="tr-TR" sz="4400" b="1" dirty="0" smtClean="0">
                <a:solidFill>
                  <a:schemeClr val="bg1"/>
                </a:solidFill>
              </a:rPr>
              <a:t>ağımlılığın </a:t>
            </a:r>
            <a:endParaRPr lang="tr-TR" sz="4400" b="1" dirty="0">
              <a:solidFill>
                <a:schemeClr val="bg1"/>
              </a:solidFill>
            </a:endParaRPr>
          </a:p>
          <a:p>
            <a:r>
              <a:rPr lang="tr-TR" sz="4400" b="1" dirty="0">
                <a:solidFill>
                  <a:schemeClr val="bg1"/>
                </a:solidFill>
              </a:rPr>
              <a:t>O</a:t>
            </a:r>
            <a:r>
              <a:rPr lang="tr-TR" sz="4400" b="1" dirty="0" smtClean="0">
                <a:solidFill>
                  <a:schemeClr val="bg1"/>
                </a:solidFill>
              </a:rPr>
              <a:t>lası </a:t>
            </a:r>
            <a:r>
              <a:rPr lang="tr-TR" sz="4400" b="1" dirty="0">
                <a:solidFill>
                  <a:schemeClr val="bg1"/>
                </a:solidFill>
              </a:rPr>
              <a:t>S</a:t>
            </a:r>
            <a:r>
              <a:rPr lang="tr-TR" sz="4400" b="1" dirty="0" smtClean="0">
                <a:solidFill>
                  <a:schemeClr val="bg1"/>
                </a:solidFill>
              </a:rPr>
              <a:t>onuçları</a:t>
            </a:r>
            <a:endParaRPr lang="tr-TR" sz="4400" b="1" dirty="0">
              <a:solidFill>
                <a:schemeClr val="bg1"/>
              </a:solidFill>
            </a:endParaRPr>
          </a:p>
          <a:p>
            <a:r>
              <a:rPr lang="tr-TR" sz="4400" b="1" dirty="0">
                <a:solidFill>
                  <a:schemeClr val="bg1"/>
                </a:solidFill>
              </a:rPr>
              <a:t>ve </a:t>
            </a:r>
            <a:r>
              <a:rPr lang="tr-TR" sz="4400" b="1" dirty="0" smtClean="0">
                <a:solidFill>
                  <a:schemeClr val="bg1"/>
                </a:solidFill>
              </a:rPr>
              <a:t>Zararları</a:t>
            </a:r>
            <a:endParaRPr lang="tr-TR" sz="4400" b="1" dirty="0">
              <a:solidFill>
                <a:schemeClr val="bg1"/>
              </a:solidFill>
            </a:endParaRP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2" name="Grup 11"/>
          <p:cNvGrpSpPr/>
          <p:nvPr/>
        </p:nvGrpSpPr>
        <p:grpSpPr>
          <a:xfrm>
            <a:off x="6096000" y="612844"/>
            <a:ext cx="4017540" cy="5892128"/>
            <a:chOff x="9254301" y="612844"/>
            <a:chExt cx="4017540" cy="5293757"/>
          </a:xfrm>
        </p:grpSpPr>
        <p:sp>
          <p:nvSpPr>
            <p:cNvPr id="16" name="Metin kutusu 15"/>
            <p:cNvSpPr txBox="1"/>
            <p:nvPr/>
          </p:nvSpPr>
          <p:spPr>
            <a:xfrm>
              <a:off x="9614301" y="612844"/>
              <a:ext cx="3657540" cy="5293757"/>
            </a:xfrm>
            <a:prstGeom prst="rect">
              <a:avLst/>
            </a:prstGeom>
            <a:noFill/>
          </p:spPr>
          <p:txBody>
            <a:bodyPr wrap="none" rtlCol="0">
              <a:spAutoFit/>
            </a:bodyPr>
            <a:lstStyle/>
            <a:p>
              <a:r>
                <a:rPr lang="tr-TR" sz="2000" dirty="0">
                  <a:solidFill>
                    <a:schemeClr val="bg1"/>
                  </a:solidFill>
                </a:rPr>
                <a:t>KAZALAR</a:t>
              </a:r>
            </a:p>
            <a:p>
              <a:r>
                <a:rPr lang="tr-TR" sz="2000" dirty="0">
                  <a:solidFill>
                    <a:schemeClr val="bg1"/>
                  </a:solidFill>
                </a:rPr>
                <a:t>KORKU</a:t>
              </a:r>
            </a:p>
            <a:p>
              <a:r>
                <a:rPr lang="tr-TR" sz="2000" dirty="0">
                  <a:solidFill>
                    <a:schemeClr val="bg1"/>
                  </a:solidFill>
                </a:rPr>
                <a:t>DÖKÜNTÜ VE SİVİLCELER</a:t>
              </a:r>
            </a:p>
            <a:p>
              <a:r>
                <a:rPr lang="tr-TR" sz="2000" dirty="0">
                  <a:solidFill>
                    <a:schemeClr val="bg1"/>
                  </a:solidFill>
                </a:rPr>
                <a:t>SOĞUK VE SOLGUN BİR CİLT</a:t>
              </a:r>
            </a:p>
            <a:p>
              <a:r>
                <a:rPr lang="tr-TR" sz="2000" dirty="0">
                  <a:solidFill>
                    <a:schemeClr val="bg1"/>
                  </a:solidFill>
                </a:rPr>
                <a:t>KELLİK</a:t>
              </a:r>
            </a:p>
            <a:p>
              <a:r>
                <a:rPr lang="tr-TR" sz="2000" dirty="0">
                  <a:solidFill>
                    <a:schemeClr val="bg1"/>
                  </a:solidFill>
                </a:rPr>
                <a:t>BALGAM BİRİKMESİ</a:t>
              </a:r>
            </a:p>
            <a:p>
              <a:r>
                <a:rPr lang="tr-TR" sz="2000" dirty="0">
                  <a:solidFill>
                    <a:schemeClr val="bg1"/>
                  </a:solidFill>
                </a:rPr>
                <a:t>AĞIZ VE GIRTLAK KANSERİ</a:t>
              </a:r>
            </a:p>
            <a:p>
              <a:r>
                <a:rPr lang="tr-TR" sz="2000" dirty="0">
                  <a:solidFill>
                    <a:schemeClr val="bg1"/>
                  </a:solidFill>
                </a:rPr>
                <a:t>GEÇİCİ HAFIZA KAYBI</a:t>
              </a:r>
            </a:p>
            <a:p>
              <a:r>
                <a:rPr lang="tr-TR" sz="2000" dirty="0">
                  <a:solidFill>
                    <a:schemeClr val="bg1"/>
                  </a:solidFill>
                </a:rPr>
                <a:t>KANSER</a:t>
              </a:r>
            </a:p>
            <a:p>
              <a:r>
                <a:rPr lang="tr-TR" sz="2000" dirty="0">
                  <a:solidFill>
                    <a:schemeClr val="bg1"/>
                  </a:solidFill>
                </a:rPr>
                <a:t>DENGE KAYBI</a:t>
              </a:r>
            </a:p>
            <a:p>
              <a:r>
                <a:rPr lang="tr-TR" sz="2000" dirty="0">
                  <a:solidFill>
                    <a:schemeClr val="bg1"/>
                  </a:solidFill>
                </a:rPr>
                <a:t>İŞTAH KAYBI</a:t>
              </a:r>
            </a:p>
            <a:p>
              <a:r>
                <a:rPr lang="tr-TR" sz="2000" dirty="0">
                  <a:solidFill>
                    <a:schemeClr val="bg1"/>
                  </a:solidFill>
                </a:rPr>
                <a:t>AKNE</a:t>
              </a:r>
            </a:p>
            <a:p>
              <a:r>
                <a:rPr lang="tr-TR" sz="2000" dirty="0">
                  <a:solidFill>
                    <a:schemeClr val="bg1"/>
                  </a:solidFill>
                </a:rPr>
                <a:t>ASTIM</a:t>
              </a:r>
            </a:p>
            <a:p>
              <a:r>
                <a:rPr lang="tr-TR" sz="2000" dirty="0">
                  <a:solidFill>
                    <a:schemeClr val="bg1"/>
                  </a:solidFill>
                </a:rPr>
                <a:t>HIZLI VE DÜZENSİZ KALP ATIŞLARI</a:t>
              </a:r>
            </a:p>
            <a:p>
              <a:r>
                <a:rPr lang="tr-TR" sz="2000" dirty="0">
                  <a:solidFill>
                    <a:schemeClr val="bg1"/>
                  </a:solidFill>
                </a:rPr>
                <a:t>BEYİN HASTALIKLARI</a:t>
              </a:r>
            </a:p>
            <a:p>
              <a:r>
                <a:rPr lang="tr-TR" sz="2000" dirty="0">
                  <a:solidFill>
                    <a:schemeClr val="bg1"/>
                  </a:solidFill>
                </a:rPr>
                <a:t>KALP ATIŞLARINDA ANİ ARTIŞ</a:t>
              </a:r>
            </a:p>
            <a:p>
              <a:r>
                <a:rPr lang="tr-TR" sz="2000" dirty="0">
                  <a:solidFill>
                    <a:schemeClr val="bg1"/>
                  </a:solidFill>
                </a:rPr>
                <a:t>AMFİZEM</a:t>
              </a:r>
            </a:p>
          </p:txBody>
        </p:sp>
        <p:sp>
          <p:nvSpPr>
            <p:cNvPr id="17" name="Line 5"/>
            <p:cNvSpPr>
              <a:spLocks noChangeShapeType="1"/>
            </p:cNvSpPr>
            <p:nvPr/>
          </p:nvSpPr>
          <p:spPr bwMode="auto">
            <a:xfrm>
              <a:off x="9254301" y="8028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8" name="Line 5"/>
            <p:cNvSpPr>
              <a:spLocks noChangeShapeType="1"/>
            </p:cNvSpPr>
            <p:nvPr/>
          </p:nvSpPr>
          <p:spPr bwMode="auto">
            <a:xfrm>
              <a:off x="9254301" y="1064266"/>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Line 5"/>
            <p:cNvSpPr>
              <a:spLocks noChangeShapeType="1"/>
            </p:cNvSpPr>
            <p:nvPr/>
          </p:nvSpPr>
          <p:spPr bwMode="auto">
            <a:xfrm>
              <a:off x="9254301" y="134310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0" name="Line 5"/>
            <p:cNvSpPr>
              <a:spLocks noChangeShapeType="1"/>
            </p:cNvSpPr>
            <p:nvPr/>
          </p:nvSpPr>
          <p:spPr bwMode="auto">
            <a:xfrm>
              <a:off x="9254301" y="163471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1" name="Line 5"/>
            <p:cNvSpPr>
              <a:spLocks noChangeShapeType="1"/>
            </p:cNvSpPr>
            <p:nvPr/>
          </p:nvSpPr>
          <p:spPr bwMode="auto">
            <a:xfrm>
              <a:off x="9254301" y="190456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2" name="Line 5"/>
            <p:cNvSpPr>
              <a:spLocks noChangeShapeType="1"/>
            </p:cNvSpPr>
            <p:nvPr/>
          </p:nvSpPr>
          <p:spPr bwMode="auto">
            <a:xfrm>
              <a:off x="9254301" y="216662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3" name="Line 5"/>
            <p:cNvSpPr>
              <a:spLocks noChangeShapeType="1"/>
            </p:cNvSpPr>
            <p:nvPr/>
          </p:nvSpPr>
          <p:spPr bwMode="auto">
            <a:xfrm>
              <a:off x="9254301" y="2440061"/>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4" name="Line 5"/>
            <p:cNvSpPr>
              <a:spLocks noChangeShapeType="1"/>
            </p:cNvSpPr>
            <p:nvPr/>
          </p:nvSpPr>
          <p:spPr bwMode="auto">
            <a:xfrm>
              <a:off x="9254301" y="270990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5" name="Line 5"/>
            <p:cNvSpPr>
              <a:spLocks noChangeShapeType="1"/>
            </p:cNvSpPr>
            <p:nvPr/>
          </p:nvSpPr>
          <p:spPr bwMode="auto">
            <a:xfrm>
              <a:off x="9254301" y="299713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Line 5"/>
            <p:cNvSpPr>
              <a:spLocks noChangeShapeType="1"/>
            </p:cNvSpPr>
            <p:nvPr/>
          </p:nvSpPr>
          <p:spPr bwMode="auto">
            <a:xfrm>
              <a:off x="9254301" y="32887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355859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8" name="Line 5"/>
            <p:cNvSpPr>
              <a:spLocks noChangeShapeType="1"/>
            </p:cNvSpPr>
            <p:nvPr/>
          </p:nvSpPr>
          <p:spPr bwMode="auto">
            <a:xfrm>
              <a:off x="9254301" y="3820654"/>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Line 5"/>
            <p:cNvSpPr>
              <a:spLocks noChangeShapeType="1"/>
            </p:cNvSpPr>
            <p:nvPr/>
          </p:nvSpPr>
          <p:spPr bwMode="auto">
            <a:xfrm>
              <a:off x="9254301" y="409548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5"/>
            <p:cNvSpPr>
              <a:spLocks noChangeShapeType="1"/>
            </p:cNvSpPr>
            <p:nvPr/>
          </p:nvSpPr>
          <p:spPr bwMode="auto">
            <a:xfrm>
              <a:off x="9254301" y="4357548"/>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Line 5"/>
            <p:cNvSpPr>
              <a:spLocks noChangeShapeType="1"/>
            </p:cNvSpPr>
            <p:nvPr/>
          </p:nvSpPr>
          <p:spPr bwMode="auto">
            <a:xfrm>
              <a:off x="9254301" y="4647763"/>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2" name="Line 5"/>
            <p:cNvSpPr>
              <a:spLocks noChangeShapeType="1"/>
            </p:cNvSpPr>
            <p:nvPr/>
          </p:nvSpPr>
          <p:spPr bwMode="auto">
            <a:xfrm>
              <a:off x="9254301" y="4917609"/>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3" name="Line 5"/>
            <p:cNvSpPr>
              <a:spLocks noChangeShapeType="1"/>
            </p:cNvSpPr>
            <p:nvPr/>
          </p:nvSpPr>
          <p:spPr bwMode="auto">
            <a:xfrm>
              <a:off x="9254301" y="5196447"/>
              <a:ext cx="360000" cy="0"/>
            </a:xfrm>
            <a:prstGeom prst="line">
              <a:avLst/>
            </a:prstGeom>
            <a:noFill/>
            <a:ln w="12700" cap="flat">
              <a:solidFill>
                <a:srgbClr val="B2B2B2"/>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35" name="Rectangle 13">
            <a:extLst>
              <a:ext uri="{FF2B5EF4-FFF2-40B4-BE49-F238E27FC236}">
                <a16:creationId xmlns:a16="http://schemas.microsoft.com/office/drawing/2014/main" id="{4178AB82-33AC-0048-BBCA-CA68FC7AE22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id="{21E1DD7B-5CB0-F64B-A35F-949A0CC4D8CE}"/>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11</a:t>
            </a:fld>
            <a:endParaRPr lang="tr-TR" sz="2400" b="1" dirty="0">
              <a:solidFill>
                <a:srgbClr val="DADADA"/>
              </a:solidFill>
            </a:endParaRPr>
          </a:p>
        </p:txBody>
      </p:sp>
    </p:spTree>
    <p:extLst>
      <p:ext uri="{BB962C8B-B14F-4D97-AF65-F5344CB8AC3E}">
        <p14:creationId xmlns:p14="http://schemas.microsoft.com/office/powerpoint/2010/main" val="164232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182829" cy="830997"/>
          </a:xfrm>
          <a:prstGeom prst="rect">
            <a:avLst/>
          </a:prstGeom>
          <a:noFill/>
        </p:spPr>
        <p:txBody>
          <a:bodyPr wrap="none" rtlCol="0">
            <a:spAutoFit/>
          </a:bodyPr>
          <a:lstStyle/>
          <a:p>
            <a:r>
              <a:rPr lang="tr-TR" sz="4800" b="1" dirty="0"/>
              <a:t>Bağımlılık </a:t>
            </a:r>
            <a:r>
              <a:rPr lang="tr-TR" sz="4800" b="1" dirty="0" smtClean="0"/>
              <a:t>Belirtileri</a:t>
            </a:r>
            <a:endParaRPr lang="tr-TR" sz="4800" b="1" dirty="0"/>
          </a:p>
        </p:txBody>
      </p:sp>
      <p:sp>
        <p:nvSpPr>
          <p:cNvPr id="26" name="Metin kutusu 25"/>
          <p:cNvSpPr txBox="1"/>
          <p:nvPr/>
        </p:nvSpPr>
        <p:spPr>
          <a:xfrm>
            <a:off x="356650" y="1518641"/>
            <a:ext cx="2637582" cy="1631216"/>
          </a:xfrm>
          <a:prstGeom prst="rect">
            <a:avLst/>
          </a:prstGeom>
          <a:noFill/>
        </p:spPr>
        <p:txBody>
          <a:bodyPr wrap="none" rtlCol="0">
            <a:spAutoFit/>
          </a:bodyPr>
          <a:lstStyle/>
          <a:p>
            <a:r>
              <a:rPr lang="tr-TR" sz="2000" b="1" dirty="0">
                <a:solidFill>
                  <a:srgbClr val="B2B2B2"/>
                </a:solidFill>
              </a:rPr>
              <a:t>1. </a:t>
            </a:r>
            <a:r>
              <a:rPr lang="tr-TR" sz="2000" b="1" dirty="0">
                <a:solidFill>
                  <a:srgbClr val="E61F4F"/>
                </a:solidFill>
              </a:rPr>
              <a:t>Fiziksel Belirtiler</a:t>
            </a:r>
          </a:p>
          <a:p>
            <a:pPr marL="457200" indent="-457200">
              <a:buAutoNum type="arabicPeriod"/>
            </a:pPr>
            <a:endParaRPr lang="tr-TR" sz="2000" b="1" dirty="0">
              <a:solidFill>
                <a:srgbClr val="E61F4F"/>
              </a:solidFill>
            </a:endParaRPr>
          </a:p>
          <a:p>
            <a:r>
              <a:rPr lang="tr-TR" sz="2000" b="1" dirty="0">
                <a:solidFill>
                  <a:srgbClr val="B2B2B2"/>
                </a:solidFill>
              </a:rPr>
              <a:t>2. </a:t>
            </a:r>
            <a:r>
              <a:rPr lang="tr-TR" sz="2000" b="1" dirty="0">
                <a:solidFill>
                  <a:srgbClr val="E61F4F"/>
                </a:solidFill>
              </a:rPr>
              <a:t>Davranışsal Belirtiler</a:t>
            </a:r>
          </a:p>
          <a:p>
            <a:endParaRPr lang="tr-TR" sz="2000" b="1" dirty="0">
              <a:solidFill>
                <a:srgbClr val="E61F4F"/>
              </a:solidFill>
            </a:endParaRPr>
          </a:p>
          <a:p>
            <a:r>
              <a:rPr lang="tr-TR" sz="2000" b="1" dirty="0">
                <a:solidFill>
                  <a:srgbClr val="B2B2B2"/>
                </a:solidFill>
              </a:rPr>
              <a:t>3. </a:t>
            </a:r>
            <a:r>
              <a:rPr lang="tr-TR" sz="2000" b="1" dirty="0">
                <a:solidFill>
                  <a:srgbClr val="E61F4F"/>
                </a:solidFill>
              </a:rPr>
              <a:t>Psikolojik Belirtiler</a:t>
            </a:r>
          </a:p>
        </p:txBody>
      </p:sp>
      <p:grpSp>
        <p:nvGrpSpPr>
          <p:cNvPr id="8" name="Grup 7"/>
          <p:cNvGrpSpPr/>
          <p:nvPr/>
        </p:nvGrpSpPr>
        <p:grpSpPr>
          <a:xfrm>
            <a:off x="356650" y="3388737"/>
            <a:ext cx="5292971" cy="1808295"/>
            <a:chOff x="356650" y="3388737"/>
            <a:chExt cx="5292971" cy="1808295"/>
          </a:xfrm>
        </p:grpSpPr>
        <p:pic>
          <p:nvPicPr>
            <p:cNvPr id="2" name="Resim 1"/>
            <p:cNvPicPr>
              <a:picLocks noChangeAspect="1"/>
            </p:cNvPicPr>
            <p:nvPr/>
          </p:nvPicPr>
          <p:blipFill>
            <a:blip r:embed="rId3"/>
            <a:stretch>
              <a:fillRect/>
            </a:stretch>
          </p:blipFill>
          <p:spPr>
            <a:xfrm>
              <a:off x="356650" y="3388737"/>
              <a:ext cx="5292971" cy="1808295"/>
            </a:xfrm>
            <a:prstGeom prst="rect">
              <a:avLst/>
            </a:prstGeom>
          </p:spPr>
        </p:pic>
        <p:sp>
          <p:nvSpPr>
            <p:cNvPr id="49" name="Metin kutusu 48"/>
            <p:cNvSpPr txBox="1"/>
            <p:nvPr/>
          </p:nvSpPr>
          <p:spPr>
            <a:xfrm>
              <a:off x="638121" y="3482147"/>
              <a:ext cx="5011500" cy="1631216"/>
            </a:xfrm>
            <a:prstGeom prst="rect">
              <a:avLst/>
            </a:prstGeom>
            <a:noFill/>
          </p:spPr>
          <p:txBody>
            <a:bodyPr wrap="none" rtlCol="0">
              <a:spAutoFit/>
            </a:bodyPr>
            <a:lstStyle/>
            <a:p>
              <a:r>
                <a:rPr lang="tr-TR" sz="2000" dirty="0">
                  <a:solidFill>
                    <a:srgbClr val="575757"/>
                  </a:solidFill>
                </a:rPr>
                <a:t>Kullanılan maddeye bağlı olarak farklı belirtiler</a:t>
              </a:r>
            </a:p>
            <a:p>
              <a:r>
                <a:rPr lang="tr-TR" sz="2000" dirty="0">
                  <a:solidFill>
                    <a:srgbClr val="575757"/>
                  </a:solidFill>
                </a:rPr>
                <a:t>olabileceğini unutmayınız. </a:t>
              </a:r>
            </a:p>
            <a:p>
              <a:r>
                <a:rPr lang="tr-TR" sz="2000" dirty="0">
                  <a:solidFill>
                    <a:srgbClr val="575757"/>
                  </a:solidFill>
                </a:rPr>
                <a:t>Bu üç alandaki bazı belirtileri gördüğünüzde, </a:t>
              </a:r>
            </a:p>
            <a:p>
              <a:r>
                <a:rPr lang="tr-TR" sz="2000" dirty="0">
                  <a:solidFill>
                    <a:srgbClr val="575757"/>
                  </a:solidFill>
                </a:rPr>
                <a:t>bu durumun başka bir sebepten kaynaklanıp </a:t>
              </a:r>
            </a:p>
            <a:p>
              <a:r>
                <a:rPr lang="tr-TR" sz="2000" dirty="0">
                  <a:solidFill>
                    <a:srgbClr val="575757"/>
                  </a:solidFill>
                </a:rPr>
                <a:t>kaynaklanmadığına emin olunuz.</a:t>
              </a:r>
            </a:p>
          </p:txBody>
        </p:sp>
      </p:grpSp>
      <p:grpSp>
        <p:nvGrpSpPr>
          <p:cNvPr id="7" name="Grup 6"/>
          <p:cNvGrpSpPr/>
          <p:nvPr/>
        </p:nvGrpSpPr>
        <p:grpSpPr>
          <a:xfrm>
            <a:off x="356650" y="2019347"/>
            <a:ext cx="3847500" cy="641003"/>
            <a:chOff x="356650" y="2019347"/>
            <a:chExt cx="3847500" cy="641003"/>
          </a:xfrm>
        </p:grpSpPr>
        <p:pic>
          <p:nvPicPr>
            <p:cNvPr id="3" name="Resim 2"/>
            <p:cNvPicPr>
              <a:picLocks noChangeAspect="1"/>
            </p:cNvPicPr>
            <p:nvPr/>
          </p:nvPicPr>
          <p:blipFill>
            <a:blip r:embed="rId4"/>
            <a:stretch>
              <a:fillRect/>
            </a:stretch>
          </p:blipFill>
          <p:spPr>
            <a:xfrm>
              <a:off x="356650" y="2019347"/>
              <a:ext cx="3847500" cy="22500"/>
            </a:xfrm>
            <a:prstGeom prst="rect">
              <a:avLst/>
            </a:prstGeom>
          </p:spPr>
        </p:pic>
        <p:pic>
          <p:nvPicPr>
            <p:cNvPr id="30" name="Resim 29"/>
            <p:cNvPicPr>
              <a:picLocks noChangeAspect="1"/>
            </p:cNvPicPr>
            <p:nvPr/>
          </p:nvPicPr>
          <p:blipFill>
            <a:blip r:embed="rId4"/>
            <a:stretch>
              <a:fillRect/>
            </a:stretch>
          </p:blipFill>
          <p:spPr>
            <a:xfrm>
              <a:off x="356650" y="2637850"/>
              <a:ext cx="3847500" cy="22500"/>
            </a:xfrm>
            <a:prstGeom prst="rect">
              <a:avLst/>
            </a:prstGeom>
          </p:spPr>
        </p:pic>
      </p:grpSp>
      <p:pic>
        <p:nvPicPr>
          <p:cNvPr id="6" name="Resim 5"/>
          <p:cNvPicPr>
            <a:picLocks noChangeAspect="1"/>
          </p:cNvPicPr>
          <p:nvPr/>
        </p:nvPicPr>
        <p:blipFill>
          <a:blip r:embed="rId5"/>
          <a:stretch>
            <a:fillRect/>
          </a:stretch>
        </p:blipFill>
        <p:spPr>
          <a:xfrm>
            <a:off x="6171304" y="1684153"/>
            <a:ext cx="4541438" cy="4362724"/>
          </a:xfrm>
          <a:prstGeom prst="rect">
            <a:avLst/>
          </a:prstGeom>
        </p:spPr>
      </p:pic>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wipe(left)">
                                      <p:cBhvr>
                                        <p:cTn id="16" dur="250"/>
                                        <p:tgtEl>
                                          <p:spTgt spid="26">
                                            <p:txEl>
                                              <p:pRg st="0" end="0"/>
                                            </p:txEl>
                                          </p:spTgt>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26">
                                            <p:txEl>
                                              <p:pRg st="2" end="2"/>
                                            </p:txEl>
                                          </p:spTgt>
                                        </p:tgtEl>
                                        <p:attrNameLst>
                                          <p:attrName>style.visibility</p:attrName>
                                        </p:attrNameLst>
                                      </p:cBhvr>
                                      <p:to>
                                        <p:strVal val="visible"/>
                                      </p:to>
                                    </p:set>
                                    <p:animEffect transition="in" filter="wipe(left)">
                                      <p:cBhvr>
                                        <p:cTn id="20" dur="250"/>
                                        <p:tgtEl>
                                          <p:spTgt spid="26">
                                            <p:txEl>
                                              <p:pRg st="2" end="2"/>
                                            </p:txEl>
                                          </p:spTgt>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6">
                                            <p:txEl>
                                              <p:pRg st="4" end="4"/>
                                            </p:txEl>
                                          </p:spTgt>
                                        </p:tgtEl>
                                        <p:attrNameLst>
                                          <p:attrName>style.visibility</p:attrName>
                                        </p:attrNameLst>
                                      </p:cBhvr>
                                      <p:to>
                                        <p:strVal val="visible"/>
                                      </p:to>
                                    </p:set>
                                    <p:animEffect transition="in" filter="wipe(left)">
                                      <p:cBhvr>
                                        <p:cTn id="24" dur="250"/>
                                        <p:tgtEl>
                                          <p:spTgt spid="26">
                                            <p:txEl>
                                              <p:pRg st="4" end="4"/>
                                            </p:txEl>
                                          </p:spTgt>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50"/>
                                        <p:tgtEl>
                                          <p:spTgt spid="6"/>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6000" t="-8000" r="-15000" b="-9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366580" cy="830997"/>
          </a:xfrm>
          <a:prstGeom prst="rect">
            <a:avLst/>
          </a:prstGeom>
          <a:noFill/>
        </p:spPr>
        <p:txBody>
          <a:bodyPr wrap="none" rtlCol="0">
            <a:spAutoFit/>
          </a:bodyPr>
          <a:lstStyle/>
          <a:p>
            <a:r>
              <a:rPr lang="tr-TR" sz="4800" b="1" dirty="0"/>
              <a:t>Fiziksel </a:t>
            </a:r>
            <a:r>
              <a:rPr lang="tr-TR" sz="4800" b="1" dirty="0" smtClean="0"/>
              <a:t>Belirtiler</a:t>
            </a:r>
            <a:endParaRPr lang="tr-TR" sz="4800" b="1" dirty="0"/>
          </a:p>
        </p:txBody>
      </p:sp>
      <p:grpSp>
        <p:nvGrpSpPr>
          <p:cNvPr id="19" name="Grup 18"/>
          <p:cNvGrpSpPr/>
          <p:nvPr/>
        </p:nvGrpSpPr>
        <p:grpSpPr>
          <a:xfrm>
            <a:off x="554927" y="1817552"/>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Gözlerde kızarıklık ve göz bebeklerinde büyüme</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292433"/>
            <a:ext cx="7239588" cy="400110"/>
            <a:chOff x="554927" y="1881525"/>
            <a:chExt cx="7239588" cy="400110"/>
          </a:xfrm>
        </p:grpSpPr>
        <p:sp>
          <p:nvSpPr>
            <p:cNvPr id="23" name="Metin kutusu 22"/>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Uyku bozuklukları (aşırı uyuma, uyuyamama vb.)</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764348"/>
            <a:ext cx="7239588" cy="400110"/>
            <a:chOff x="554927" y="1881525"/>
            <a:chExt cx="7239588" cy="400110"/>
          </a:xfrm>
        </p:grpSpPr>
        <p:sp>
          <p:nvSpPr>
            <p:cNvPr id="26" name="Metin kutusu 25"/>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Ani kilo kaybı</a:t>
              </a:r>
            </a:p>
          </p:txBody>
        </p:sp>
        <p:pic>
          <p:nvPicPr>
            <p:cNvPr id="27" name="Resim 26"/>
            <p:cNvPicPr>
              <a:picLocks noChangeAspect="1"/>
            </p:cNvPicPr>
            <p:nvPr/>
          </p:nvPicPr>
          <p:blipFill>
            <a:blip r:embed="rId4"/>
            <a:stretch>
              <a:fillRect/>
            </a:stretch>
          </p:blipFill>
          <p:spPr>
            <a:xfrm>
              <a:off x="554927" y="1991580"/>
              <a:ext cx="191250" cy="180000"/>
            </a:xfrm>
            <a:prstGeom prst="rect">
              <a:avLst/>
            </a:prstGeom>
          </p:spPr>
        </p:pic>
      </p:grpSp>
      <p:grpSp>
        <p:nvGrpSpPr>
          <p:cNvPr id="28" name="Grup 27"/>
          <p:cNvGrpSpPr/>
          <p:nvPr/>
        </p:nvGrpSpPr>
        <p:grpSpPr>
          <a:xfrm>
            <a:off x="554927" y="3255665"/>
            <a:ext cx="7239588" cy="400110"/>
            <a:chOff x="554927" y="1881525"/>
            <a:chExt cx="7239588" cy="400110"/>
          </a:xfrm>
        </p:grpSpPr>
        <p:sp>
          <p:nvSpPr>
            <p:cNvPr id="29" name="Metin kutusu 28"/>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Kusma veya iştahsızlık</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31" name="Grup 30"/>
          <p:cNvGrpSpPr/>
          <p:nvPr/>
        </p:nvGrpSpPr>
        <p:grpSpPr>
          <a:xfrm>
            <a:off x="554927" y="3728040"/>
            <a:ext cx="7239588" cy="400110"/>
            <a:chOff x="554927" y="1881525"/>
            <a:chExt cx="7239588" cy="400110"/>
          </a:xfrm>
        </p:grpSpPr>
        <p:sp>
          <p:nvSpPr>
            <p:cNvPr id="32" name="Metin kutusu 3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Epilepsiye bağlı olmayan kasılma nöbetleri</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4199333"/>
            <a:ext cx="7239588" cy="400110"/>
            <a:chOff x="554927" y="1881525"/>
            <a:chExt cx="7239588" cy="400110"/>
          </a:xfrm>
        </p:grpSpPr>
        <p:sp>
          <p:nvSpPr>
            <p:cNvPr id="35" name="Metin kutusu 3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Bitkinlik</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87027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50"/>
                                        <p:tgtEl>
                                          <p:spTgt spid="31"/>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6000" t="-8000" r="-15000" b="-9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366580" cy="830997"/>
          </a:xfrm>
          <a:prstGeom prst="rect">
            <a:avLst/>
          </a:prstGeom>
          <a:noFill/>
        </p:spPr>
        <p:txBody>
          <a:bodyPr wrap="none" rtlCol="0">
            <a:spAutoFit/>
          </a:bodyPr>
          <a:lstStyle/>
          <a:p>
            <a:r>
              <a:rPr lang="tr-TR" sz="4800" b="1" dirty="0"/>
              <a:t>Fiziksel </a:t>
            </a:r>
            <a:r>
              <a:rPr lang="tr-TR" sz="4800" b="1" dirty="0" smtClean="0"/>
              <a:t>Belirtiler</a:t>
            </a:r>
            <a:endParaRPr lang="tr-TR" sz="4800" b="1" dirty="0"/>
          </a:p>
        </p:txBody>
      </p:sp>
      <p:grpSp>
        <p:nvGrpSpPr>
          <p:cNvPr id="19" name="Grup 18"/>
          <p:cNvGrpSpPr/>
          <p:nvPr/>
        </p:nvGrpSpPr>
        <p:grpSpPr>
          <a:xfrm>
            <a:off x="554927" y="1817552"/>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Fiziksel görünümde değişiklik</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292433"/>
            <a:ext cx="7239588" cy="400110"/>
            <a:chOff x="554927" y="1881525"/>
            <a:chExt cx="7239588" cy="400110"/>
          </a:xfrm>
        </p:grpSpPr>
        <p:sp>
          <p:nvSpPr>
            <p:cNvPr id="23" name="Metin kutusu 22"/>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Kişisel bakımı ihmal etme</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764348"/>
            <a:ext cx="7239588" cy="707886"/>
            <a:chOff x="554927" y="1881525"/>
            <a:chExt cx="7239588" cy="707886"/>
          </a:xfrm>
        </p:grpSpPr>
        <p:sp>
          <p:nvSpPr>
            <p:cNvPr id="26" name="Metin kutusu 25"/>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Hareketlerde dikkat çeken koordinasyon bozukluğu</a:t>
              </a:r>
            </a:p>
            <a:p>
              <a:r>
                <a:rPr lang="tr-TR" sz="2000" dirty="0">
                  <a:solidFill>
                    <a:srgbClr val="575757"/>
                  </a:solidFill>
                </a:rPr>
                <a:t>veya dengesizlik</a:t>
              </a:r>
            </a:p>
          </p:txBody>
        </p:sp>
        <p:pic>
          <p:nvPicPr>
            <p:cNvPr id="27" name="Resim 26"/>
            <p:cNvPicPr>
              <a:picLocks noChangeAspect="1"/>
            </p:cNvPicPr>
            <p:nvPr/>
          </p:nvPicPr>
          <p:blipFill>
            <a:blip r:embed="rId4"/>
            <a:stretch>
              <a:fillRect/>
            </a:stretch>
          </p:blipFill>
          <p:spPr>
            <a:xfrm>
              <a:off x="554927" y="1991580"/>
              <a:ext cx="191250" cy="180000"/>
            </a:xfrm>
            <a:prstGeom prst="rect">
              <a:avLst/>
            </a:prstGeom>
          </p:spPr>
        </p:pic>
      </p:grpSp>
      <p:grpSp>
        <p:nvGrpSpPr>
          <p:cNvPr id="28" name="Grup 27"/>
          <p:cNvGrpSpPr/>
          <p:nvPr/>
        </p:nvGrpSpPr>
        <p:grpSpPr>
          <a:xfrm>
            <a:off x="554927" y="3491823"/>
            <a:ext cx="7239588" cy="400110"/>
            <a:chOff x="554927" y="1881525"/>
            <a:chExt cx="7239588" cy="400110"/>
          </a:xfrm>
        </p:grpSpPr>
        <p:sp>
          <p:nvSpPr>
            <p:cNvPr id="29" name="Metin kutusu 28"/>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Alışılmadık bir ağız kokusu</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962004"/>
            <a:ext cx="7239588" cy="400110"/>
            <a:chOff x="554927" y="1881525"/>
            <a:chExt cx="7239588" cy="400110"/>
          </a:xfrm>
        </p:grpSpPr>
        <p:sp>
          <p:nvSpPr>
            <p:cNvPr id="40" name="Metin kutusu 3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Vücutta veya ellerde istemsiz titreme</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9251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41"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Okula ve derslere karşı ilgide azalma</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2292433"/>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Ders başarısında düşme</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2764348"/>
            <a:ext cx="7239588" cy="400110"/>
            <a:chOff x="554927" y="1881525"/>
            <a:chExt cx="7239588" cy="400110"/>
          </a:xfrm>
        </p:grpSpPr>
        <p:sp>
          <p:nvSpPr>
            <p:cNvPr id="48" name="Metin kutusu 47"/>
            <p:cNvSpPr txBox="1"/>
            <p:nvPr/>
          </p:nvSpPr>
          <p:spPr>
            <a:xfrm>
              <a:off x="746177" y="1881525"/>
              <a:ext cx="7048338" cy="400110"/>
            </a:xfrm>
            <a:prstGeom prst="rect">
              <a:avLst/>
            </a:prstGeom>
            <a:noFill/>
          </p:spPr>
          <p:txBody>
            <a:bodyPr wrap="square" rtlCol="0">
              <a:spAutoFit/>
            </a:bodyPr>
            <a:lstStyle/>
            <a:p>
              <a:r>
                <a:rPr lang="es-ES" sz="2000" dirty="0">
                  <a:solidFill>
                    <a:srgbClr val="575757"/>
                  </a:solidFill>
                </a:rPr>
                <a:t>Dikkat vermede ya da odaklanmada azalma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0" name="Grup 49"/>
          <p:cNvGrpSpPr/>
          <p:nvPr/>
        </p:nvGrpSpPr>
        <p:grpSpPr>
          <a:xfrm>
            <a:off x="554927" y="3255665"/>
            <a:ext cx="7239588" cy="707886"/>
            <a:chOff x="554927" y="1881525"/>
            <a:chExt cx="7239588" cy="707886"/>
          </a:xfrm>
        </p:grpSpPr>
        <p:sp>
          <p:nvSpPr>
            <p:cNvPr id="51" name="Metin kutusu 50"/>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Okul dışındaki aktivitelere (hobiler, spor vb.)</a:t>
              </a:r>
            </a:p>
            <a:p>
              <a:r>
                <a:rPr lang="tr-TR" sz="2000" dirty="0">
                  <a:solidFill>
                    <a:srgbClr val="575757"/>
                  </a:solidFill>
                </a:rPr>
                <a:t>karşı ilgisizlik</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53" name="Grup 52"/>
          <p:cNvGrpSpPr/>
          <p:nvPr/>
        </p:nvGrpSpPr>
        <p:grpSpPr>
          <a:xfrm>
            <a:off x="554927" y="4020374"/>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Arkadaşlardan veya öğretmenlerden </a:t>
              </a:r>
            </a:p>
            <a:p>
              <a:r>
                <a:rPr lang="tr-TR" sz="2000" dirty="0">
                  <a:solidFill>
                    <a:srgbClr val="575757"/>
                  </a:solidFill>
                </a:rPr>
                <a:t>gelen şikâyetler</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9431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50"/>
                                        <p:tgtEl>
                                          <p:spTgt spid="4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50"/>
                                        <p:tgtEl>
                                          <p:spTgt spid="4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250"/>
                                        <p:tgtEl>
                                          <p:spTgt spid="5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41"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Arkadaşlarından ya da çevresinden sık sık borç almaya başlama</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2334417"/>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Kendini dış dünyadan uzaklaştırma, içine kapanma</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2874633"/>
            <a:ext cx="7239588" cy="400110"/>
            <a:chOff x="554927" y="1881525"/>
            <a:chExt cx="7239588" cy="400110"/>
          </a:xfrm>
        </p:grpSpPr>
        <p:sp>
          <p:nvSpPr>
            <p:cNvPr id="48" name="Metin kutusu 47"/>
            <p:cNvSpPr txBox="1"/>
            <p:nvPr/>
          </p:nvSpPr>
          <p:spPr>
            <a:xfrm>
              <a:off x="746177" y="1881525"/>
              <a:ext cx="7048338" cy="400110"/>
            </a:xfrm>
            <a:prstGeom prst="rect">
              <a:avLst/>
            </a:prstGeom>
            <a:noFill/>
          </p:spPr>
          <p:txBody>
            <a:bodyPr wrap="square" rtlCol="0">
              <a:spAutoFit/>
            </a:bodyPr>
            <a:lstStyle/>
            <a:p>
              <a:r>
                <a:rPr lang="es-ES" sz="2000" dirty="0">
                  <a:solidFill>
                    <a:srgbClr val="575757"/>
                  </a:solidFill>
                </a:rPr>
                <a:t>Daha fazla özgürlük talep etmeye başlama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0" name="Grup 49"/>
          <p:cNvGrpSpPr/>
          <p:nvPr/>
        </p:nvGrpSpPr>
        <p:grpSpPr>
          <a:xfrm>
            <a:off x="554927" y="3457289"/>
            <a:ext cx="7239588" cy="400110"/>
            <a:chOff x="554927" y="1881525"/>
            <a:chExt cx="7239588" cy="400110"/>
          </a:xfrm>
        </p:grpSpPr>
        <p:sp>
          <p:nvSpPr>
            <p:cNvPr id="51" name="Metin kutusu 50"/>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Göz kontağı </a:t>
              </a:r>
              <a:r>
                <a:rPr lang="tr-TR" sz="2000" dirty="0" smtClean="0">
                  <a:solidFill>
                    <a:srgbClr val="575757"/>
                  </a:solidFill>
                </a:rPr>
                <a:t>kurmadan konuşmaya çalışma</a:t>
              </a:r>
              <a:endParaRPr lang="tr-TR" sz="2000" dirty="0">
                <a:solidFill>
                  <a:srgbClr val="575757"/>
                </a:solidFill>
              </a:endParaRP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53" name="Grup 52"/>
          <p:cNvGrpSpPr/>
          <p:nvPr/>
        </p:nvGrpSpPr>
        <p:grpSpPr>
          <a:xfrm>
            <a:off x="554927" y="4020374"/>
            <a:ext cx="7239588" cy="400110"/>
            <a:chOff x="554927" y="1881525"/>
            <a:chExt cx="7239588" cy="400110"/>
          </a:xfrm>
        </p:grpSpPr>
        <p:sp>
          <p:nvSpPr>
            <p:cNvPr id="54" name="Metin kutusu 53"/>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Agresif davranışlarda bulunma</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09181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50"/>
                                        <p:tgtEl>
                                          <p:spTgt spid="4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50"/>
                                        <p:tgtEl>
                                          <p:spTgt spid="4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250"/>
                                        <p:tgtEl>
                                          <p:spTgt spid="5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41" name="Grup 40"/>
          <p:cNvGrpSpPr/>
          <p:nvPr/>
        </p:nvGrpSpPr>
        <p:grpSpPr>
          <a:xfrm>
            <a:off x="554927" y="1817552"/>
            <a:ext cx="7239588" cy="400110"/>
            <a:chOff x="554927" y="1881525"/>
            <a:chExt cx="7239588" cy="400110"/>
          </a:xfrm>
        </p:grpSpPr>
        <p:sp>
          <p:nvSpPr>
            <p:cNvPr id="42" name="Metin kutusu 41"/>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Kişilikte ortaya çıkan, açıklanamayan değişiklikler</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2334417"/>
            <a:ext cx="7239588" cy="400110"/>
            <a:chOff x="554927" y="1881525"/>
            <a:chExt cx="7239588" cy="400110"/>
          </a:xfrm>
        </p:grpSpPr>
        <p:sp>
          <p:nvSpPr>
            <p:cNvPr id="45" name="Metin kutusu 44"/>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Arkadaş grubunda veya her zaman gidilen mekânlarda değişiklik</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2874633"/>
            <a:ext cx="7239588" cy="707886"/>
            <a:chOff x="554927" y="1881525"/>
            <a:chExt cx="7239588" cy="707886"/>
          </a:xfrm>
        </p:grpSpPr>
        <p:sp>
          <p:nvSpPr>
            <p:cNvPr id="48" name="Metin kutusu 47"/>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Gözlerdeki kızarıklığı saklamak için</a:t>
              </a:r>
              <a:r>
                <a:rPr lang="tr-TR" sz="2000" dirty="0">
                  <a:solidFill>
                    <a:srgbClr val="575757"/>
                  </a:solidFill>
                </a:rPr>
                <a:t> </a:t>
              </a:r>
              <a:r>
                <a:rPr lang="es-ES" sz="2000" dirty="0">
                  <a:solidFill>
                    <a:srgbClr val="575757"/>
                  </a:solidFill>
                </a:rPr>
                <a:t>göz damlası, gözyaşı sıvısı kullanmaya başlama</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50" name="Grup 49"/>
          <p:cNvGrpSpPr/>
          <p:nvPr/>
        </p:nvGrpSpPr>
        <p:grpSpPr>
          <a:xfrm>
            <a:off x="554927" y="3590424"/>
            <a:ext cx="7239588" cy="400110"/>
            <a:chOff x="554927" y="1881525"/>
            <a:chExt cx="7239588" cy="400110"/>
          </a:xfrm>
        </p:grpSpPr>
        <p:sp>
          <p:nvSpPr>
            <p:cNvPr id="51" name="Metin kutusu 50"/>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Suç işleme davranışı</a:t>
              </a:r>
            </a:p>
          </p:txBody>
        </p:sp>
        <p:pic>
          <p:nvPicPr>
            <p:cNvPr id="52" name="Resim 51"/>
            <p:cNvPicPr>
              <a:picLocks noChangeAspect="1"/>
            </p:cNvPicPr>
            <p:nvPr/>
          </p:nvPicPr>
          <p:blipFill>
            <a:blip r:embed="rId4"/>
            <a:stretch>
              <a:fillRect/>
            </a:stretch>
          </p:blipFill>
          <p:spPr>
            <a:xfrm>
              <a:off x="554927" y="1991580"/>
              <a:ext cx="191250" cy="180000"/>
            </a:xfrm>
            <a:prstGeom prst="rect">
              <a:avLst/>
            </a:prstGeom>
          </p:spPr>
        </p:pic>
      </p:grpSp>
      <p:grpSp>
        <p:nvGrpSpPr>
          <p:cNvPr id="53" name="Grup 52"/>
          <p:cNvGrpSpPr/>
          <p:nvPr/>
        </p:nvGrpSpPr>
        <p:grpSpPr>
          <a:xfrm>
            <a:off x="554927" y="4045541"/>
            <a:ext cx="7239588" cy="707886"/>
            <a:chOff x="554927" y="1881525"/>
            <a:chExt cx="7239588" cy="707886"/>
          </a:xfrm>
        </p:grpSpPr>
        <p:sp>
          <p:nvSpPr>
            <p:cNvPr id="54" name="Metin kutusu 53"/>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Oluşabilecek kötü kokuları bastırmak için gereğinden</a:t>
              </a:r>
            </a:p>
            <a:p>
              <a:r>
                <a:rPr lang="tr-TR" sz="2000" dirty="0">
                  <a:solidFill>
                    <a:srgbClr val="575757"/>
                  </a:solidFill>
                </a:rPr>
                <a:t>fazla parfüm kullanma</a:t>
              </a:r>
            </a:p>
          </p:txBody>
        </p:sp>
        <p:pic>
          <p:nvPicPr>
            <p:cNvPr id="55" name="Resim 5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4468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50"/>
                                        <p:tgtEl>
                                          <p:spTgt spid="4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50"/>
                                        <p:tgtEl>
                                          <p:spTgt spid="4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250"/>
                                        <p:tgtEl>
                                          <p:spTgt spid="5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3000" r="-22000" b="-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3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40" name="Metin kutusu 39"/>
          <p:cNvSpPr txBox="1"/>
          <p:nvPr/>
        </p:nvSpPr>
        <p:spPr>
          <a:xfrm>
            <a:off x="356650" y="388099"/>
            <a:ext cx="5455532" cy="830997"/>
          </a:xfrm>
          <a:prstGeom prst="rect">
            <a:avLst/>
          </a:prstGeom>
          <a:noFill/>
        </p:spPr>
        <p:txBody>
          <a:bodyPr wrap="none" rtlCol="0">
            <a:spAutoFit/>
          </a:bodyPr>
          <a:lstStyle/>
          <a:p>
            <a:r>
              <a:rPr lang="tr-TR" sz="4800" b="1" dirty="0"/>
              <a:t>Davranışsal </a:t>
            </a:r>
            <a:r>
              <a:rPr lang="tr-TR" sz="4800" b="1" dirty="0" smtClean="0"/>
              <a:t>Belirtiler</a:t>
            </a:r>
            <a:endParaRPr lang="tr-TR" sz="4800" b="1" dirty="0"/>
          </a:p>
        </p:txBody>
      </p:sp>
      <p:grpSp>
        <p:nvGrpSpPr>
          <p:cNvPr id="41" name="Grup 40"/>
          <p:cNvGrpSpPr/>
          <p:nvPr/>
        </p:nvGrpSpPr>
        <p:grpSpPr>
          <a:xfrm>
            <a:off x="554927" y="1817552"/>
            <a:ext cx="7239588" cy="707886"/>
            <a:chOff x="554927" y="1881525"/>
            <a:chExt cx="7239588" cy="707886"/>
          </a:xfrm>
        </p:grpSpPr>
        <p:sp>
          <p:nvSpPr>
            <p:cNvPr id="42" name="Metin kutusu 41"/>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Duygu durumunda ani değişimler, asabiyet, ani patlamalar veya nedensiz gülme gibi davranışlar</a:t>
              </a:r>
            </a:p>
          </p:txBody>
        </p:sp>
        <p:pic>
          <p:nvPicPr>
            <p:cNvPr id="43" name="Resim 42"/>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2525619"/>
            <a:ext cx="7239588" cy="707886"/>
            <a:chOff x="554927" y="1881525"/>
            <a:chExt cx="7239588" cy="707886"/>
          </a:xfrm>
        </p:grpSpPr>
        <p:sp>
          <p:nvSpPr>
            <p:cNvPr id="45" name="Metin kutusu 44"/>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Beklenmedik bir şekilde zaman zaman ortaya çıkan aşırı hareketlilik ve aktivite artışı</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7" name="Grup 46"/>
          <p:cNvGrpSpPr/>
          <p:nvPr/>
        </p:nvGrpSpPr>
        <p:grpSpPr>
          <a:xfrm>
            <a:off x="554927" y="3268270"/>
            <a:ext cx="7239588" cy="707886"/>
            <a:chOff x="554927" y="1881525"/>
            <a:chExt cx="7239588" cy="707886"/>
          </a:xfrm>
        </p:grpSpPr>
        <p:sp>
          <p:nvSpPr>
            <p:cNvPr id="48" name="Metin kutusu 47"/>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Genel bir motivasyon eksikliği,</a:t>
              </a:r>
              <a:r>
                <a:rPr lang="tr-TR" sz="2000" dirty="0">
                  <a:solidFill>
                    <a:srgbClr val="575757"/>
                  </a:solidFill>
                </a:rPr>
                <a:t> </a:t>
              </a:r>
              <a:r>
                <a:rPr lang="es-ES" sz="2000" dirty="0">
                  <a:solidFill>
                    <a:srgbClr val="575757"/>
                  </a:solidFill>
                </a:rPr>
                <a:t>odaklanma güçlüğü, dalgınlık</a:t>
              </a:r>
              <a:endParaRPr lang="tr-TR" sz="2000" dirty="0">
                <a:solidFill>
                  <a:srgbClr val="575757"/>
                </a:solidFill>
              </a:endParaRPr>
            </a:p>
            <a:p>
              <a:r>
                <a:rPr lang="es-ES" sz="2000" dirty="0">
                  <a:solidFill>
                    <a:srgbClr val="575757"/>
                  </a:solidFill>
                </a:rPr>
                <a:t>veya uyuşukluk</a:t>
              </a:r>
            </a:p>
          </p:txBody>
        </p:sp>
        <p:pic>
          <p:nvPicPr>
            <p:cNvPr id="49" name="Resim 48"/>
            <p:cNvPicPr>
              <a:picLocks noChangeAspect="1"/>
            </p:cNvPicPr>
            <p:nvPr/>
          </p:nvPicPr>
          <p:blipFill>
            <a:blip r:embed="rId4"/>
            <a:stretch>
              <a:fillRect/>
            </a:stretch>
          </p:blipFill>
          <p:spPr>
            <a:xfrm>
              <a:off x="554927" y="1991580"/>
              <a:ext cx="191250" cy="180000"/>
            </a:xfrm>
            <a:prstGeom prst="rect">
              <a:avLst/>
            </a:prstGeom>
          </p:spPr>
        </p:pic>
      </p:grpSp>
      <p:grpSp>
        <p:nvGrpSpPr>
          <p:cNvPr id="28" name="Grup 27"/>
          <p:cNvGrpSpPr/>
          <p:nvPr/>
        </p:nvGrpSpPr>
        <p:grpSpPr>
          <a:xfrm>
            <a:off x="554927" y="3980111"/>
            <a:ext cx="7239588" cy="707886"/>
            <a:chOff x="554927" y="1881525"/>
            <a:chExt cx="7239588" cy="707886"/>
          </a:xfrm>
        </p:grpSpPr>
        <p:sp>
          <p:nvSpPr>
            <p:cNvPr id="29" name="Metin kutusu 28"/>
            <p:cNvSpPr txBox="1"/>
            <p:nvPr/>
          </p:nvSpPr>
          <p:spPr>
            <a:xfrm>
              <a:off x="746177" y="1881525"/>
              <a:ext cx="7048338" cy="707886"/>
            </a:xfrm>
            <a:prstGeom prst="rect">
              <a:avLst/>
            </a:prstGeom>
            <a:noFill/>
          </p:spPr>
          <p:txBody>
            <a:bodyPr wrap="square" rtlCol="0">
              <a:spAutoFit/>
            </a:bodyPr>
            <a:lstStyle/>
            <a:p>
              <a:r>
                <a:rPr lang="es-ES" sz="2000" dirty="0">
                  <a:solidFill>
                    <a:srgbClr val="575757"/>
                  </a:solidFill>
                </a:rPr>
                <a:t>Herhangi bir sebebi olmaksızın korku</a:t>
              </a:r>
              <a:r>
                <a:rPr lang="tr-TR" sz="2000" dirty="0">
                  <a:solidFill>
                    <a:srgbClr val="575757"/>
                  </a:solidFill>
                </a:rPr>
                <a:t> </a:t>
              </a:r>
              <a:r>
                <a:rPr lang="es-ES" sz="2000" dirty="0">
                  <a:solidFill>
                    <a:srgbClr val="575757"/>
                  </a:solidFill>
                </a:rPr>
                <a:t>duyma, içine</a:t>
              </a:r>
              <a:endParaRPr lang="tr-TR" sz="2000" dirty="0">
                <a:solidFill>
                  <a:srgbClr val="575757"/>
                </a:solidFill>
              </a:endParaRPr>
            </a:p>
            <a:p>
              <a:r>
                <a:rPr lang="es-ES" sz="2000" dirty="0">
                  <a:solidFill>
                    <a:srgbClr val="575757"/>
                  </a:solidFill>
                </a:rPr>
                <a:t>kapanma, gerginlik</a:t>
              </a:r>
              <a:r>
                <a:rPr lang="tr-TR" sz="2000" dirty="0">
                  <a:solidFill>
                    <a:srgbClr val="575757"/>
                  </a:solidFill>
                </a:rPr>
                <a:t> </a:t>
              </a:r>
              <a:r>
                <a:rPr lang="es-ES" sz="2000" dirty="0">
                  <a:solidFill>
                    <a:srgbClr val="575757"/>
                  </a:solidFill>
                </a:rPr>
                <a:t>yaşama veya aşırı şüphecilik</a:t>
              </a:r>
            </a:p>
          </p:txBody>
        </p:sp>
        <p:pic>
          <p:nvPicPr>
            <p:cNvPr id="30" name="Resim 29"/>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73458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0-#ppt_w/2"/>
                                          </p:val>
                                        </p:tav>
                                        <p:tav tm="100000">
                                          <p:val>
                                            <p:strVal val="#ppt_x"/>
                                          </p:val>
                                        </p:tav>
                                      </p:tavLst>
                                    </p:anim>
                                    <p:anim calcmode="lin" valueType="num">
                                      <p:cBhvr additive="base">
                                        <p:cTn id="13" dur="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250"/>
                                        <p:tgtEl>
                                          <p:spTgt spid="40"/>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250"/>
                                        <p:tgtEl>
                                          <p:spTgt spid="41"/>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50"/>
                                        <p:tgtEl>
                                          <p:spTgt spid="47"/>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36000" t="-66000" b="-3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950394" cy="830997"/>
          </a:xfrm>
          <a:prstGeom prst="rect">
            <a:avLst/>
          </a:prstGeom>
          <a:noFill/>
        </p:spPr>
        <p:txBody>
          <a:bodyPr wrap="none" rtlCol="0">
            <a:spAutoFit/>
          </a:bodyPr>
          <a:lstStyle/>
          <a:p>
            <a:r>
              <a:rPr lang="tr-TR" sz="4800" b="1" dirty="0"/>
              <a:t>Psikolojik </a:t>
            </a:r>
            <a:r>
              <a:rPr lang="tr-TR" sz="4800" b="1" dirty="0" smtClean="0"/>
              <a:t>Belirtiler</a:t>
            </a:r>
            <a:endParaRPr lang="tr-TR" sz="4800" b="1" dirty="0"/>
          </a:p>
        </p:txBody>
      </p:sp>
      <p:grpSp>
        <p:nvGrpSpPr>
          <p:cNvPr id="19" name="Grup 18"/>
          <p:cNvGrpSpPr/>
          <p:nvPr/>
        </p:nvGrpSpPr>
        <p:grpSpPr>
          <a:xfrm>
            <a:off x="554927" y="1973857"/>
            <a:ext cx="7239588" cy="400110"/>
            <a:chOff x="554927" y="1881525"/>
            <a:chExt cx="7239588" cy="400110"/>
          </a:xfrm>
        </p:grpSpPr>
        <p:sp>
          <p:nvSpPr>
            <p:cNvPr id="20" name="Metin kutusu 19"/>
            <p:cNvSpPr txBox="1"/>
            <p:nvPr/>
          </p:nvSpPr>
          <p:spPr>
            <a:xfrm>
              <a:off x="746177" y="1881525"/>
              <a:ext cx="7048338" cy="400110"/>
            </a:xfrm>
            <a:prstGeom prst="rect">
              <a:avLst/>
            </a:prstGeom>
            <a:noFill/>
          </p:spPr>
          <p:txBody>
            <a:bodyPr wrap="square" rtlCol="0">
              <a:spAutoFit/>
            </a:bodyPr>
            <a:lstStyle/>
            <a:p>
              <a:r>
                <a:rPr lang="tr-TR" sz="2000" dirty="0">
                  <a:solidFill>
                    <a:srgbClr val="575757"/>
                  </a:solidFill>
                </a:rPr>
                <a:t>Kişilikte ortaya çıkan, açıklanamayan değişiklikler</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37367"/>
            <a:ext cx="7239588" cy="707886"/>
            <a:chOff x="554927" y="1881525"/>
            <a:chExt cx="7239588" cy="707886"/>
          </a:xfrm>
        </p:grpSpPr>
        <p:sp>
          <p:nvSpPr>
            <p:cNvPr id="23" name="Metin kutusu 22"/>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Duygu durumunda ani değişimler, asabiyet, ani</a:t>
              </a:r>
            </a:p>
            <a:p>
              <a:r>
                <a:rPr lang="tr-TR" sz="2000" dirty="0">
                  <a:solidFill>
                    <a:srgbClr val="575757"/>
                  </a:solidFill>
                </a:rPr>
                <a:t>patlamalar veya nedensiz gülme gibi davranışlar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598588"/>
            <a:ext cx="7239588" cy="707886"/>
            <a:chOff x="554927" y="1881525"/>
            <a:chExt cx="7239588" cy="707886"/>
          </a:xfrm>
        </p:grpSpPr>
        <p:sp>
          <p:nvSpPr>
            <p:cNvPr id="40" name="Metin kutusu 39"/>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Beklenmedik bir şekilde zaman zaman ortaya </a:t>
              </a:r>
            </a:p>
            <a:p>
              <a:r>
                <a:rPr lang="tr-TR" sz="2000" dirty="0">
                  <a:solidFill>
                    <a:srgbClr val="575757"/>
                  </a:solidFill>
                </a:rPr>
                <a:t>çıkan aşırı hareketlilik ve aktivite artışı</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82263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378699"/>
            <a:ext cx="3650358" cy="830997"/>
          </a:xfrm>
          <a:prstGeom prst="rect">
            <a:avLst/>
          </a:prstGeom>
          <a:noFill/>
        </p:spPr>
        <p:txBody>
          <a:bodyPr wrap="none" rtlCol="0">
            <a:spAutoFit/>
          </a:bodyPr>
          <a:lstStyle/>
          <a:p>
            <a:r>
              <a:rPr lang="tr-TR" sz="4800" b="1" dirty="0"/>
              <a:t>Sunum </a:t>
            </a:r>
            <a:r>
              <a:rPr lang="tr-TR" sz="4800" b="1" dirty="0" smtClean="0"/>
              <a:t>İçeriği</a:t>
            </a:r>
            <a:endParaRPr lang="tr-TR" sz="4800" b="1" dirty="0"/>
          </a:p>
        </p:txBody>
      </p:sp>
      <p:sp>
        <p:nvSpPr>
          <p:cNvPr id="16" name="Metin kutusu 15"/>
          <p:cNvSpPr txBox="1"/>
          <p:nvPr/>
        </p:nvSpPr>
        <p:spPr>
          <a:xfrm>
            <a:off x="713303" y="1271189"/>
            <a:ext cx="5381345" cy="3737946"/>
          </a:xfrm>
          <a:prstGeom prst="rect">
            <a:avLst/>
          </a:prstGeom>
          <a:noFill/>
        </p:spPr>
        <p:txBody>
          <a:bodyPr wrap="none" rtlCol="0">
            <a:spAutoFit/>
          </a:bodyPr>
          <a:lstStyle/>
          <a:p>
            <a:pPr>
              <a:lnSpc>
                <a:spcPct val="150000"/>
              </a:lnSpc>
            </a:pPr>
            <a:r>
              <a:rPr lang="tr-TR" sz="2000" dirty="0">
                <a:solidFill>
                  <a:srgbClr val="575757"/>
                </a:solidFill>
              </a:rPr>
              <a:t>Madde bağımlılığı nedir?</a:t>
            </a:r>
          </a:p>
          <a:p>
            <a:pPr>
              <a:lnSpc>
                <a:spcPct val="150000"/>
              </a:lnSpc>
            </a:pPr>
            <a:r>
              <a:rPr lang="tr-TR" sz="2000" b="1" dirty="0">
                <a:solidFill>
                  <a:srgbClr val="575757"/>
                </a:solidFill>
              </a:rPr>
              <a:t>Bağımlılık yapıcı maddeler nelerdir?</a:t>
            </a:r>
          </a:p>
          <a:p>
            <a:pPr>
              <a:lnSpc>
                <a:spcPct val="150000"/>
              </a:lnSpc>
            </a:pPr>
            <a:r>
              <a:rPr lang="tr-TR" sz="2000" dirty="0">
                <a:solidFill>
                  <a:srgbClr val="575757"/>
                </a:solidFill>
              </a:rPr>
              <a:t>Bağımlılığın olumsuz etkileri</a:t>
            </a:r>
          </a:p>
          <a:p>
            <a:pPr>
              <a:lnSpc>
                <a:spcPct val="150000"/>
              </a:lnSpc>
            </a:pPr>
            <a:r>
              <a:rPr lang="tr-TR" sz="2000" b="1" dirty="0">
                <a:solidFill>
                  <a:srgbClr val="575757"/>
                </a:solidFill>
              </a:rPr>
              <a:t>Madde kullanımı belirtileri</a:t>
            </a:r>
          </a:p>
          <a:p>
            <a:pPr>
              <a:lnSpc>
                <a:spcPct val="150000"/>
              </a:lnSpc>
            </a:pPr>
            <a:r>
              <a:rPr lang="tr-TR" sz="2000" dirty="0">
                <a:solidFill>
                  <a:srgbClr val="575757"/>
                </a:solidFill>
              </a:rPr>
              <a:t>Bağımlılık nasıl başlar ve ilerler?</a:t>
            </a:r>
          </a:p>
          <a:p>
            <a:pPr>
              <a:lnSpc>
                <a:spcPct val="150000"/>
              </a:lnSpc>
            </a:pPr>
            <a:r>
              <a:rPr lang="tr-TR" sz="2000" b="1" dirty="0">
                <a:solidFill>
                  <a:srgbClr val="575757"/>
                </a:solidFill>
              </a:rPr>
              <a:t>Kullanıcıların sığındığı gerekçeler</a:t>
            </a:r>
          </a:p>
          <a:p>
            <a:pPr>
              <a:lnSpc>
                <a:spcPct val="150000"/>
              </a:lnSpc>
            </a:pPr>
            <a:r>
              <a:rPr lang="tr-TR" sz="2000" dirty="0">
                <a:solidFill>
                  <a:srgbClr val="575757"/>
                </a:solidFill>
              </a:rPr>
              <a:t>Bağımlılık nasıl tedavi edilebilir?</a:t>
            </a:r>
          </a:p>
          <a:p>
            <a:pPr>
              <a:lnSpc>
                <a:spcPct val="150000"/>
              </a:lnSpc>
            </a:pPr>
            <a:r>
              <a:rPr lang="tr-TR" sz="2000" b="1" dirty="0">
                <a:solidFill>
                  <a:srgbClr val="575757"/>
                </a:solidFill>
              </a:rPr>
              <a:t>Madde kullanımının getirdiği yasal sorumluluklar</a:t>
            </a:r>
          </a:p>
        </p:txBody>
      </p:sp>
      <p:grpSp>
        <p:nvGrpSpPr>
          <p:cNvPr id="3" name="Grup 2"/>
          <p:cNvGrpSpPr/>
          <p:nvPr/>
        </p:nvGrpSpPr>
        <p:grpSpPr>
          <a:xfrm>
            <a:off x="535270" y="1423459"/>
            <a:ext cx="152389" cy="3633381"/>
            <a:chOff x="535270" y="1175693"/>
            <a:chExt cx="152389" cy="3633381"/>
          </a:xfrm>
        </p:grpSpPr>
        <p:sp>
          <p:nvSpPr>
            <p:cNvPr id="2142" name="Line 116"/>
            <p:cNvSpPr>
              <a:spLocks noChangeShapeType="1"/>
            </p:cNvSpPr>
            <p:nvPr/>
          </p:nvSpPr>
          <p:spPr bwMode="auto">
            <a:xfrm flipH="1">
              <a:off x="604007" y="1175693"/>
              <a:ext cx="0" cy="3633381"/>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72976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216079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60366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308191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352612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401854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4447500"/>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
        <p:nvSpPr>
          <p:cNvPr id="21"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2" name="Rectangle 13">
            <a:extLst>
              <a:ext uri="{FF2B5EF4-FFF2-40B4-BE49-F238E27FC236}">
                <a16:creationId xmlns:a16="http://schemas.microsoft.com/office/drawing/2014/main" id="{B9E20C6F-1A75-E841-B11C-568B64DD330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1845AED3-7350-DF4C-9505-6AA41E980F5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250" fill="hold"/>
                                        <p:tgtEl>
                                          <p:spTgt spid="21"/>
                                        </p:tgtEl>
                                        <p:attrNameLst>
                                          <p:attrName>ppt_x</p:attrName>
                                        </p:attrNameLst>
                                      </p:cBhvr>
                                      <p:tavLst>
                                        <p:tav tm="0">
                                          <p:val>
                                            <p:strVal val="0-#ppt_w/2"/>
                                          </p:val>
                                        </p:tav>
                                        <p:tav tm="100000">
                                          <p:val>
                                            <p:strVal val="#ppt_x"/>
                                          </p:val>
                                        </p:tav>
                                      </p:tavLst>
                                    </p:anim>
                                    <p:anim calcmode="lin" valueType="num">
                                      <p:cBhvr additive="base">
                                        <p:cTn id="22" dur="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1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7"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8" name="Metin kutusu 17"/>
          <p:cNvSpPr txBox="1"/>
          <p:nvPr/>
        </p:nvSpPr>
        <p:spPr>
          <a:xfrm>
            <a:off x="356650" y="388099"/>
            <a:ext cx="4950394" cy="830997"/>
          </a:xfrm>
          <a:prstGeom prst="rect">
            <a:avLst/>
          </a:prstGeom>
          <a:noFill/>
        </p:spPr>
        <p:txBody>
          <a:bodyPr wrap="none" rtlCol="0">
            <a:spAutoFit/>
          </a:bodyPr>
          <a:lstStyle/>
          <a:p>
            <a:r>
              <a:rPr lang="tr-TR" sz="4800" b="1" dirty="0"/>
              <a:t>Psikolojik </a:t>
            </a:r>
            <a:r>
              <a:rPr lang="tr-TR" sz="4800" b="1" dirty="0" smtClean="0"/>
              <a:t>Belirtiler</a:t>
            </a:r>
            <a:endParaRPr lang="tr-TR" sz="4800" b="1" dirty="0"/>
          </a:p>
        </p:txBody>
      </p:sp>
      <p:grpSp>
        <p:nvGrpSpPr>
          <p:cNvPr id="19" name="Grup 18"/>
          <p:cNvGrpSpPr/>
          <p:nvPr/>
        </p:nvGrpSpPr>
        <p:grpSpPr>
          <a:xfrm>
            <a:off x="554927" y="1973857"/>
            <a:ext cx="7239588" cy="707886"/>
            <a:chOff x="554927" y="1881525"/>
            <a:chExt cx="7239588" cy="707886"/>
          </a:xfrm>
        </p:grpSpPr>
        <p:sp>
          <p:nvSpPr>
            <p:cNvPr id="20" name="Metin kutusu 19"/>
            <p:cNvSpPr txBox="1"/>
            <p:nvPr/>
          </p:nvSpPr>
          <p:spPr>
            <a:xfrm>
              <a:off x="746177" y="1881525"/>
              <a:ext cx="7048338" cy="707886"/>
            </a:xfrm>
            <a:prstGeom prst="rect">
              <a:avLst/>
            </a:prstGeom>
            <a:noFill/>
          </p:spPr>
          <p:txBody>
            <a:bodyPr wrap="square" rtlCol="0">
              <a:spAutoFit/>
            </a:bodyPr>
            <a:lstStyle/>
            <a:p>
              <a:r>
                <a:rPr lang="tr-TR" sz="2000" dirty="0">
                  <a:solidFill>
                    <a:srgbClr val="575757"/>
                  </a:solidFill>
                </a:rPr>
                <a:t>Genel bir motivasyon eksikliği, odaklanma </a:t>
              </a:r>
            </a:p>
            <a:p>
              <a:r>
                <a:rPr lang="tr-TR" sz="2000" dirty="0">
                  <a:solidFill>
                    <a:srgbClr val="575757"/>
                  </a:solidFill>
                </a:rPr>
                <a:t>güçlüğü, dalgınlık veya uyuşukluk</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869451"/>
            <a:ext cx="7239588" cy="1015663"/>
            <a:chOff x="554927" y="1881525"/>
            <a:chExt cx="7239588" cy="1015663"/>
          </a:xfrm>
        </p:grpSpPr>
        <p:sp>
          <p:nvSpPr>
            <p:cNvPr id="23" name="Metin kutusu 22"/>
            <p:cNvSpPr txBox="1"/>
            <p:nvPr/>
          </p:nvSpPr>
          <p:spPr>
            <a:xfrm>
              <a:off x="746177" y="1881525"/>
              <a:ext cx="7048338" cy="1015663"/>
            </a:xfrm>
            <a:prstGeom prst="rect">
              <a:avLst/>
            </a:prstGeom>
            <a:noFill/>
          </p:spPr>
          <p:txBody>
            <a:bodyPr wrap="square" rtlCol="0">
              <a:spAutoFit/>
            </a:bodyPr>
            <a:lstStyle/>
            <a:p>
              <a:r>
                <a:rPr lang="tr-TR" sz="2000" dirty="0">
                  <a:solidFill>
                    <a:srgbClr val="575757"/>
                  </a:solidFill>
                </a:rPr>
                <a:t>Herhangi bir sebebi olmaksızın korku </a:t>
              </a:r>
            </a:p>
            <a:p>
              <a:r>
                <a:rPr lang="tr-TR" sz="2000" dirty="0">
                  <a:solidFill>
                    <a:srgbClr val="575757"/>
                  </a:solidFill>
                </a:rPr>
                <a:t>duyma, içine kapanma, gerginlik yaşama</a:t>
              </a:r>
            </a:p>
            <a:p>
              <a:r>
                <a:rPr lang="tr-TR" sz="2000" dirty="0">
                  <a:solidFill>
                    <a:srgbClr val="575757"/>
                  </a:solidFill>
                </a:rPr>
                <a:t>veya aşırı şüphecilik</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74632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1+#ppt_w/2"/>
                                          </p:val>
                                        </p:tav>
                                        <p:tav tm="100000">
                                          <p:val>
                                            <p:strVal val="#ppt_x"/>
                                          </p:val>
                                        </p:tav>
                                      </p:tavLst>
                                    </p:anim>
                                    <p:anim calcmode="lin" valueType="num">
                                      <p:cBhvr additive="base">
                                        <p:cTn id="8" dur="25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50" fill="hold"/>
                                        <p:tgtEl>
                                          <p:spTgt spid="17"/>
                                        </p:tgtEl>
                                        <p:attrNameLst>
                                          <p:attrName>ppt_x</p:attrName>
                                        </p:attrNameLst>
                                      </p:cBhvr>
                                      <p:tavLst>
                                        <p:tav tm="0">
                                          <p:val>
                                            <p:strVal val="0-#ppt_w/2"/>
                                          </p:val>
                                        </p:tav>
                                        <p:tav tm="100000">
                                          <p:val>
                                            <p:strVal val="#ppt_x"/>
                                          </p:val>
                                        </p:tav>
                                      </p:tavLst>
                                    </p:anim>
                                    <p:anim calcmode="lin" valueType="num">
                                      <p:cBhvr additive="base">
                                        <p:cTn id="13" dur="25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25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
          <p:cNvSpPr/>
          <p:nvPr/>
        </p:nvSpPr>
        <p:spPr>
          <a:xfrm>
            <a:off x="0" y="0"/>
            <a:ext cx="12197556" cy="6832600"/>
          </a:xfrm>
          <a:prstGeom prst="rect">
            <a:avLst/>
          </a:prstGeom>
          <a:blipFill dpi="0" rotWithShape="1">
            <a:blip r:embed="rId3"/>
            <a:srcRect/>
            <a:stretch>
              <a:fillRect t="-6000" b="-10000"/>
            </a:stretch>
          </a:blipFill>
        </p:spPr>
        <p:txBody>
          <a:bodyPr wrap="square" lIns="0" tIns="0" rIns="0" bIns="0" rtlCol="0"/>
          <a:lstStyle/>
          <a:p>
            <a:endParaRP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210434"/>
            <a:ext cx="3990323" cy="1569660"/>
          </a:xfrm>
          <a:prstGeom prst="rect">
            <a:avLst/>
          </a:prstGeom>
          <a:noFill/>
        </p:spPr>
        <p:txBody>
          <a:bodyPr wrap="none" rtlCol="0">
            <a:spAutoFit/>
          </a:bodyPr>
          <a:lstStyle/>
          <a:p>
            <a:r>
              <a:rPr lang="tr-TR" sz="4800" b="1" dirty="0">
                <a:solidFill>
                  <a:schemeClr val="bg1"/>
                </a:solidFill>
              </a:rPr>
              <a:t>Kişi n</a:t>
            </a:r>
            <a:r>
              <a:rPr lang="tr-TR" sz="4800" b="1" dirty="0" smtClean="0">
                <a:solidFill>
                  <a:schemeClr val="bg1"/>
                </a:solidFill>
              </a:rPr>
              <a:t>e </a:t>
            </a:r>
            <a:r>
              <a:rPr lang="tr-TR" sz="4800" b="1" dirty="0">
                <a:solidFill>
                  <a:schemeClr val="bg1"/>
                </a:solidFill>
              </a:rPr>
              <a:t>zaman</a:t>
            </a:r>
          </a:p>
          <a:p>
            <a:r>
              <a:rPr lang="tr-TR" sz="4800" b="1" dirty="0">
                <a:solidFill>
                  <a:schemeClr val="bg1"/>
                </a:solidFill>
              </a:rPr>
              <a:t>bağımlı sayılır?</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2" name="Dikdörtgen 11"/>
          <p:cNvSpPr/>
          <p:nvPr/>
        </p:nvSpPr>
        <p:spPr>
          <a:xfrm>
            <a:off x="1016821" y="2782669"/>
            <a:ext cx="8312373" cy="400110"/>
          </a:xfrm>
          <a:prstGeom prst="rect">
            <a:avLst/>
          </a:prstGeom>
        </p:spPr>
        <p:txBody>
          <a:bodyPr wrap="square">
            <a:spAutoFit/>
          </a:bodyPr>
          <a:lstStyle/>
          <a:p>
            <a:r>
              <a:rPr lang="tr-TR" sz="2000" b="1" dirty="0">
                <a:solidFill>
                  <a:schemeClr val="bg1"/>
                </a:solidFill>
              </a:rPr>
              <a:t>Son 12 ay içerisinde şu belirtilerden en az üçünü gösteren kişi bağımlıdır:</a:t>
            </a:r>
          </a:p>
        </p:txBody>
      </p:sp>
      <p:pic>
        <p:nvPicPr>
          <p:cNvPr id="17" name="Resim 16">
            <a:extLst>
              <a:ext uri="{FF2B5EF4-FFF2-40B4-BE49-F238E27FC236}">
                <a16:creationId xmlns:a16="http://schemas.microsoft.com/office/drawing/2014/main" id="{F9755B4B-F804-1D42-995E-54683DC3A8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8" name="Rectangle 13">
            <a:extLst>
              <a:ext uri="{FF2B5EF4-FFF2-40B4-BE49-F238E27FC236}">
                <a16:creationId xmlns:a16="http://schemas.microsoft.com/office/drawing/2014/main" id="{A56DBE38-713C-8C49-80B2-F705C5913C1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3B6A386D-1413-B34F-8B11-7F0108479AB8}"/>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21</a:t>
            </a:fld>
            <a:endParaRPr lang="tr-TR" sz="2400" b="1" dirty="0">
              <a:solidFill>
                <a:srgbClr val="DADADA"/>
              </a:solidFill>
            </a:endParaRPr>
          </a:p>
        </p:txBody>
      </p:sp>
    </p:spTree>
    <p:extLst>
      <p:ext uri="{BB962C8B-B14F-4D97-AF65-F5344CB8AC3E}">
        <p14:creationId xmlns:p14="http://schemas.microsoft.com/office/powerpoint/2010/main" val="155332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0-#ppt_w/2"/>
                                          </p:val>
                                        </p:tav>
                                        <p:tav tm="100000">
                                          <p:val>
                                            <p:strVal val="#ppt_x"/>
                                          </p:val>
                                        </p:tav>
                                      </p:tavLst>
                                    </p:anim>
                                    <p:anim calcmode="lin" valueType="num">
                                      <p:cBhvr additive="base">
                                        <p:cTn id="20" dur="25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p:bldP spid="15"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799251" cy="830997"/>
          </a:xfrm>
          <a:prstGeom prst="rect">
            <a:avLst/>
          </a:prstGeom>
          <a:noFill/>
        </p:spPr>
        <p:txBody>
          <a:bodyPr wrap="none" rtlCol="0">
            <a:spAutoFit/>
          </a:bodyPr>
          <a:lstStyle/>
          <a:p>
            <a:r>
              <a:rPr lang="tr-TR" sz="4800" b="1" dirty="0"/>
              <a:t>Kişi </a:t>
            </a:r>
            <a:r>
              <a:rPr lang="tr-TR" sz="4800" b="1" dirty="0" smtClean="0"/>
              <a:t>Ne </a:t>
            </a:r>
            <a:r>
              <a:rPr lang="tr-TR" sz="4800" b="1" dirty="0"/>
              <a:t>Z</a:t>
            </a:r>
            <a:r>
              <a:rPr lang="tr-TR" sz="4800" b="1" dirty="0" smtClean="0"/>
              <a:t>aman </a:t>
            </a:r>
            <a:r>
              <a:rPr lang="tr-TR" sz="4800" b="1" dirty="0"/>
              <a:t>B</a:t>
            </a:r>
            <a:r>
              <a:rPr lang="tr-TR" sz="4800" b="1" dirty="0" smtClean="0"/>
              <a:t>ağımlı </a:t>
            </a:r>
            <a:r>
              <a:rPr lang="tr-TR" sz="4800" b="1" dirty="0"/>
              <a:t>S</a:t>
            </a:r>
            <a:r>
              <a:rPr lang="tr-TR" sz="4800" b="1" dirty="0" smtClean="0"/>
              <a:t>ayılır</a:t>
            </a:r>
            <a:r>
              <a:rPr lang="tr-TR" sz="4800" b="1" dirty="0"/>
              <a:t>?</a:t>
            </a:r>
          </a:p>
        </p:txBody>
      </p:sp>
      <p:grpSp>
        <p:nvGrpSpPr>
          <p:cNvPr id="10"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mesleki 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650551" y="1566729"/>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kişi bağımlıdır:</a:t>
            </a:r>
          </a:p>
        </p:txBody>
      </p:sp>
    </p:spTree>
    <p:extLst>
      <p:ext uri="{BB962C8B-B14F-4D97-AF65-F5344CB8AC3E}">
        <p14:creationId xmlns:p14="http://schemas.microsoft.com/office/powerpoint/2010/main" val="239816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250"/>
                                        <p:tgtEl>
                                          <p:spTgt spid="2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50"/>
                                        <p:tgtEl>
                                          <p:spTgt spid="2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Resim 38"/>
          <p:cNvPicPr>
            <a:picLocks noChangeAspect="1"/>
          </p:cNvPicPr>
          <p:nvPr/>
        </p:nvPicPr>
        <p:blipFill>
          <a:blip r:embed="rId3"/>
          <a:stretch>
            <a:fillRect/>
          </a:stretch>
        </p:blipFill>
        <p:spPr>
          <a:xfrm>
            <a:off x="3284993" y="578386"/>
            <a:ext cx="5626091" cy="5643244"/>
          </a:xfrm>
          <a:prstGeom prst="rect">
            <a:avLst/>
          </a:prstGeom>
        </p:spPr>
      </p:pic>
      <p:grpSp>
        <p:nvGrpSpPr>
          <p:cNvPr id="40" name="Grup 39"/>
          <p:cNvGrpSpPr/>
          <p:nvPr/>
        </p:nvGrpSpPr>
        <p:grpSpPr>
          <a:xfrm>
            <a:off x="5013259" y="2660948"/>
            <a:ext cx="2219892" cy="1569660"/>
            <a:chOff x="5111596" y="2507810"/>
            <a:chExt cx="2219892" cy="1569660"/>
          </a:xfrm>
        </p:grpSpPr>
        <p:sp>
          <p:nvSpPr>
            <p:cNvPr id="41" name="Metin kutusu 40"/>
            <p:cNvSpPr txBox="1"/>
            <p:nvPr/>
          </p:nvSpPr>
          <p:spPr>
            <a:xfrm>
              <a:off x="5259126" y="2522950"/>
              <a:ext cx="1366080" cy="830997"/>
            </a:xfrm>
            <a:prstGeom prst="rect">
              <a:avLst/>
            </a:prstGeom>
            <a:noFill/>
          </p:spPr>
          <p:txBody>
            <a:bodyPr wrap="none" rtlCol="0">
              <a:spAutoFit/>
            </a:bodyPr>
            <a:lstStyle/>
            <a:p>
              <a:r>
                <a:rPr lang="tr-TR" sz="4800" b="1" dirty="0">
                  <a:solidFill>
                    <a:srgbClr val="E61F4F"/>
                  </a:solidFill>
                </a:rPr>
                <a:t>nasıl</a:t>
              </a:r>
            </a:p>
          </p:txBody>
        </p:sp>
        <p:sp>
          <p:nvSpPr>
            <p:cNvPr id="42" name="Metin kutusu 41"/>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43" name="Metin kutusu 42"/>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45" name="Metin kutusu 44"/>
          <p:cNvSpPr txBox="1"/>
          <p:nvPr/>
        </p:nvSpPr>
        <p:spPr>
          <a:xfrm>
            <a:off x="5434073" y="924645"/>
            <a:ext cx="1327929" cy="584775"/>
          </a:xfrm>
          <a:prstGeom prst="rect">
            <a:avLst/>
          </a:prstGeom>
          <a:noFill/>
        </p:spPr>
        <p:txBody>
          <a:bodyPr wrap="none" rtlCol="0">
            <a:spAutoFit/>
          </a:bodyPr>
          <a:lstStyle/>
          <a:p>
            <a:pPr algn="ctr"/>
            <a:r>
              <a:rPr lang="de-DE" sz="1600" dirty="0" err="1"/>
              <a:t>Bir</a:t>
            </a:r>
            <a:r>
              <a:rPr lang="de-DE" sz="1600" dirty="0"/>
              <a:t> </a:t>
            </a:r>
            <a:r>
              <a:rPr lang="de-DE" sz="1600" dirty="0" err="1"/>
              <a:t>kereden</a:t>
            </a:r>
            <a:endParaRPr lang="de-DE" sz="1600" dirty="0"/>
          </a:p>
          <a:p>
            <a:pPr algn="ctr"/>
            <a:r>
              <a:rPr lang="de-DE" sz="1600" dirty="0" err="1"/>
              <a:t>bir</a:t>
            </a:r>
            <a:r>
              <a:rPr lang="de-DE" sz="1600" dirty="0"/>
              <a:t> </a:t>
            </a:r>
            <a:r>
              <a:rPr lang="de-DE" sz="1600" dirty="0" err="1"/>
              <a:t>şey</a:t>
            </a:r>
            <a:r>
              <a:rPr lang="de-DE" sz="1600" dirty="0"/>
              <a:t> </a:t>
            </a:r>
            <a:r>
              <a:rPr lang="de-DE" sz="1600" dirty="0" err="1"/>
              <a:t>olmaz</a:t>
            </a:r>
            <a:r>
              <a:rPr lang="de-DE" sz="1600" dirty="0"/>
              <a:t>.</a:t>
            </a:r>
            <a:endParaRPr lang="tr-TR" sz="1600" dirty="0"/>
          </a:p>
        </p:txBody>
      </p:sp>
      <p:sp>
        <p:nvSpPr>
          <p:cNvPr id="54" name="Metin kutusu 53"/>
          <p:cNvSpPr txBox="1"/>
          <p:nvPr/>
        </p:nvSpPr>
        <p:spPr>
          <a:xfrm>
            <a:off x="7022731" y="1609981"/>
            <a:ext cx="1156663" cy="584775"/>
          </a:xfrm>
          <a:prstGeom prst="rect">
            <a:avLst/>
          </a:prstGeom>
          <a:noFill/>
        </p:spPr>
        <p:txBody>
          <a:bodyPr wrap="none" rtlCol="0">
            <a:spAutoFit/>
          </a:bodyPr>
          <a:lstStyle/>
          <a:p>
            <a:pPr algn="ctr"/>
            <a:r>
              <a:rPr lang="de-DE" sz="1600" dirty="0" err="1"/>
              <a:t>Bir</a:t>
            </a:r>
            <a:r>
              <a:rPr lang="de-DE" sz="1600" dirty="0"/>
              <a:t> </a:t>
            </a:r>
            <a:r>
              <a:rPr lang="de-DE" sz="1600" dirty="0" err="1"/>
              <a:t>daha</a:t>
            </a:r>
            <a:endParaRPr lang="de-DE" sz="1600" dirty="0"/>
          </a:p>
          <a:p>
            <a:pPr algn="ctr"/>
            <a:r>
              <a:rPr lang="de-DE" sz="1600" dirty="0" err="1"/>
              <a:t>kullanmam</a:t>
            </a:r>
            <a:r>
              <a:rPr lang="de-DE" sz="1600" dirty="0"/>
              <a:t>.</a:t>
            </a:r>
            <a:endParaRPr lang="tr-TR" sz="1600" dirty="0"/>
          </a:p>
        </p:txBody>
      </p:sp>
      <p:sp>
        <p:nvSpPr>
          <p:cNvPr id="57" name="Metin kutusu 56"/>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err="1"/>
              <a:t>bağımlı</a:t>
            </a:r>
            <a:endParaRPr lang="de-DE" sz="1600" dirty="0"/>
          </a:p>
          <a:p>
            <a:pPr algn="ctr"/>
            <a:r>
              <a:rPr lang="de-DE" sz="1600" dirty="0" err="1"/>
              <a:t>olmam</a:t>
            </a:r>
            <a:r>
              <a:rPr lang="de-DE" sz="1600" dirty="0"/>
              <a:t>.</a:t>
            </a:r>
            <a:endParaRPr lang="tr-TR" sz="1600" dirty="0"/>
          </a:p>
        </p:txBody>
      </p:sp>
      <p:sp>
        <p:nvSpPr>
          <p:cNvPr id="58" name="Metin kutusu 57"/>
          <p:cNvSpPr txBox="1"/>
          <p:nvPr/>
        </p:nvSpPr>
        <p:spPr>
          <a:xfrm>
            <a:off x="7146056" y="4648339"/>
            <a:ext cx="977127" cy="584775"/>
          </a:xfrm>
          <a:prstGeom prst="rect">
            <a:avLst/>
          </a:prstGeom>
          <a:noFill/>
        </p:spPr>
        <p:txBody>
          <a:bodyPr wrap="none" rtlCol="0">
            <a:spAutoFit/>
          </a:bodyPr>
          <a:lstStyle/>
          <a:p>
            <a:pPr algn="ctr"/>
            <a:r>
              <a:rPr lang="de-DE" sz="1600" dirty="0" err="1"/>
              <a:t>İstersem</a:t>
            </a:r>
            <a:endParaRPr lang="de-DE" sz="1600" dirty="0"/>
          </a:p>
          <a:p>
            <a:pPr algn="ctr"/>
            <a:r>
              <a:rPr lang="de-DE" sz="1600" dirty="0" err="1"/>
              <a:t>bırakırım</a:t>
            </a:r>
            <a:r>
              <a:rPr lang="de-DE" sz="1600" dirty="0"/>
              <a:t>.</a:t>
            </a:r>
            <a:endParaRPr lang="tr-TR" sz="1600" dirty="0"/>
          </a:p>
        </p:txBody>
      </p:sp>
      <p:sp>
        <p:nvSpPr>
          <p:cNvPr id="59" name="Metin kutusu 58"/>
          <p:cNvSpPr txBox="1"/>
          <p:nvPr/>
        </p:nvSpPr>
        <p:spPr>
          <a:xfrm>
            <a:off x="5428726" y="5253220"/>
            <a:ext cx="1373069" cy="584775"/>
          </a:xfrm>
          <a:prstGeom prst="rect">
            <a:avLst/>
          </a:prstGeom>
          <a:noFill/>
        </p:spPr>
        <p:txBody>
          <a:bodyPr wrap="none" rtlCol="0">
            <a:spAutoFit/>
          </a:bodyPr>
          <a:lstStyle/>
          <a:p>
            <a:pPr algn="ctr"/>
            <a:r>
              <a:rPr lang="de-DE" sz="1600" dirty="0" err="1"/>
              <a:t>Bu</a:t>
            </a:r>
            <a:r>
              <a:rPr lang="de-DE" sz="1600" dirty="0"/>
              <a:t> </a:t>
            </a:r>
            <a:r>
              <a:rPr lang="de-DE" sz="1600" dirty="0" err="1"/>
              <a:t>meret</a:t>
            </a:r>
            <a:endParaRPr lang="de-DE" sz="1600" dirty="0"/>
          </a:p>
          <a:p>
            <a:pPr algn="ctr"/>
            <a:r>
              <a:rPr lang="de-DE" sz="1600" dirty="0" err="1"/>
              <a:t>bırakılmaz</a:t>
            </a:r>
            <a:r>
              <a:rPr lang="de-DE" sz="1600" dirty="0"/>
              <a:t> </a:t>
            </a:r>
            <a:r>
              <a:rPr lang="de-DE" sz="1600" dirty="0" err="1"/>
              <a:t>ki</a:t>
            </a:r>
            <a:r>
              <a:rPr lang="de-DE" sz="1600" dirty="0"/>
              <a:t>...</a:t>
            </a:r>
            <a:endParaRPr lang="tr-TR" sz="1600" dirty="0"/>
          </a:p>
        </p:txBody>
      </p:sp>
      <p:sp>
        <p:nvSpPr>
          <p:cNvPr id="63" name="Metin kutusu 62"/>
          <p:cNvSpPr txBox="1"/>
          <p:nvPr/>
        </p:nvSpPr>
        <p:spPr>
          <a:xfrm>
            <a:off x="3961326" y="4616023"/>
            <a:ext cx="1213537" cy="584775"/>
          </a:xfrm>
          <a:prstGeom prst="rect">
            <a:avLst/>
          </a:prstGeom>
          <a:noFill/>
        </p:spPr>
        <p:txBody>
          <a:bodyPr wrap="none" rtlCol="0">
            <a:spAutoFit/>
          </a:bodyPr>
          <a:lstStyle/>
          <a:p>
            <a:pPr algn="ctr"/>
            <a:r>
              <a:rPr lang="de-DE" sz="1600" dirty="0" err="1"/>
              <a:t>Bırakmak</a:t>
            </a:r>
            <a:endParaRPr lang="de-DE" sz="1600" dirty="0"/>
          </a:p>
          <a:p>
            <a:pPr algn="ctr"/>
            <a:r>
              <a:rPr lang="de-DE" sz="1600" dirty="0" err="1"/>
              <a:t>zorundayım</a:t>
            </a:r>
            <a:r>
              <a:rPr lang="de-DE" sz="1600" dirty="0"/>
              <a:t>.</a:t>
            </a:r>
            <a:endParaRPr lang="tr-TR" sz="1600" dirty="0"/>
          </a:p>
        </p:txBody>
      </p:sp>
      <p:sp>
        <p:nvSpPr>
          <p:cNvPr id="64" name="Metin kutusu 63"/>
          <p:cNvSpPr txBox="1"/>
          <p:nvPr/>
        </p:nvSpPr>
        <p:spPr>
          <a:xfrm>
            <a:off x="3320867" y="3141920"/>
            <a:ext cx="1231556" cy="584775"/>
          </a:xfrm>
          <a:prstGeom prst="rect">
            <a:avLst/>
          </a:prstGeom>
          <a:noFill/>
        </p:spPr>
        <p:txBody>
          <a:bodyPr wrap="none" rtlCol="0">
            <a:spAutoFit/>
          </a:bodyPr>
          <a:lstStyle/>
          <a:p>
            <a:pPr algn="ctr"/>
            <a:r>
              <a:rPr lang="tr-TR" sz="1600" dirty="0"/>
              <a:t>Artık</a:t>
            </a:r>
          </a:p>
          <a:p>
            <a:pPr algn="ctr"/>
            <a:r>
              <a:rPr lang="tr-TR" sz="1600" dirty="0"/>
              <a:t>b</a:t>
            </a:r>
            <a:r>
              <a:rPr lang="tr-TR" sz="1600" dirty="0" smtClean="0"/>
              <a:t>ırakacağım</a:t>
            </a:r>
            <a:r>
              <a:rPr lang="tr-TR" sz="1600" dirty="0"/>
              <a:t>.</a:t>
            </a:r>
          </a:p>
        </p:txBody>
      </p:sp>
      <p:sp>
        <p:nvSpPr>
          <p:cNvPr id="65" name="Metin kutusu 64"/>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pic>
        <p:nvPicPr>
          <p:cNvPr id="15" name="Resim 14">
            <a:extLst>
              <a:ext uri="{FF2B5EF4-FFF2-40B4-BE49-F238E27FC236}">
                <a16:creationId xmlns:a16="http://schemas.microsoft.com/office/drawing/2014/main" id="{BAAA00F4-C83A-9D49-9576-2D7C3CE1CB23}"/>
              </a:ext>
            </a:extLst>
          </p:cNvPr>
          <p:cNvPicPr>
            <a:picLocks noChangeAspect="1"/>
          </p:cNvPicPr>
          <p:nvPr/>
        </p:nvPicPr>
        <p:blipFill>
          <a:blip r:embed="rId4"/>
          <a:stretch>
            <a:fillRect/>
          </a:stretch>
        </p:blipFill>
        <p:spPr>
          <a:xfrm>
            <a:off x="2645115" y="949746"/>
            <a:ext cx="685800" cy="673100"/>
          </a:xfrm>
          <a:prstGeom prst="rect">
            <a:avLst/>
          </a:prstGeom>
        </p:spPr>
      </p:pic>
      <p:pic>
        <p:nvPicPr>
          <p:cNvPr id="16" name="Resim 15">
            <a:extLst>
              <a:ext uri="{FF2B5EF4-FFF2-40B4-BE49-F238E27FC236}">
                <a16:creationId xmlns:a16="http://schemas.microsoft.com/office/drawing/2014/main" id="{942C50BD-97A2-0440-B895-80D962A7276D}"/>
              </a:ext>
            </a:extLst>
          </p:cNvPr>
          <p:cNvPicPr>
            <a:picLocks noChangeAspect="1"/>
          </p:cNvPicPr>
          <p:nvPr/>
        </p:nvPicPr>
        <p:blipFill>
          <a:blip r:embed="rId5"/>
          <a:stretch>
            <a:fillRect/>
          </a:stretch>
        </p:blipFill>
        <p:spPr>
          <a:xfrm>
            <a:off x="1176735" y="2516327"/>
            <a:ext cx="685800" cy="673100"/>
          </a:xfrm>
          <a:prstGeom prst="rect">
            <a:avLst/>
          </a:prstGeom>
        </p:spPr>
      </p:pic>
      <p:pic>
        <p:nvPicPr>
          <p:cNvPr id="17" name="Resim 16">
            <a:extLst>
              <a:ext uri="{FF2B5EF4-FFF2-40B4-BE49-F238E27FC236}">
                <a16:creationId xmlns:a16="http://schemas.microsoft.com/office/drawing/2014/main" id="{FDD271C3-0A13-E54B-B96B-53874019A9D0}"/>
              </a:ext>
            </a:extLst>
          </p:cNvPr>
          <p:cNvPicPr>
            <a:picLocks noChangeAspect="1"/>
          </p:cNvPicPr>
          <p:nvPr/>
        </p:nvPicPr>
        <p:blipFill>
          <a:blip r:embed="rId6"/>
          <a:stretch>
            <a:fillRect/>
          </a:stretch>
        </p:blipFill>
        <p:spPr>
          <a:xfrm>
            <a:off x="7681861" y="5767181"/>
            <a:ext cx="685800" cy="673100"/>
          </a:xfrm>
          <a:prstGeom prst="rect">
            <a:avLst/>
          </a:prstGeom>
        </p:spPr>
      </p:pic>
      <p:pic>
        <p:nvPicPr>
          <p:cNvPr id="18" name="Resim 17">
            <a:extLst>
              <a:ext uri="{FF2B5EF4-FFF2-40B4-BE49-F238E27FC236}">
                <a16:creationId xmlns:a16="http://schemas.microsoft.com/office/drawing/2014/main" id="{1E482483-0ADD-4543-8256-9F1CB9EE7E2F}"/>
              </a:ext>
            </a:extLst>
          </p:cNvPr>
          <p:cNvPicPr>
            <a:picLocks noChangeAspect="1"/>
          </p:cNvPicPr>
          <p:nvPr/>
        </p:nvPicPr>
        <p:blipFill>
          <a:blip r:embed="rId7"/>
          <a:stretch>
            <a:fillRect/>
          </a:stretch>
        </p:blipFill>
        <p:spPr>
          <a:xfrm>
            <a:off x="8861086" y="876437"/>
            <a:ext cx="685800" cy="673100"/>
          </a:xfrm>
          <a:prstGeom prst="rect">
            <a:avLst/>
          </a:prstGeom>
        </p:spPr>
      </p:pic>
      <p:pic>
        <p:nvPicPr>
          <p:cNvPr id="19" name="Resim 18">
            <a:extLst>
              <a:ext uri="{FF2B5EF4-FFF2-40B4-BE49-F238E27FC236}">
                <a16:creationId xmlns:a16="http://schemas.microsoft.com/office/drawing/2014/main" id="{B9A7B030-91C1-3A4F-A11B-C7CA20B6AF9D}"/>
              </a:ext>
            </a:extLst>
          </p:cNvPr>
          <p:cNvPicPr>
            <a:picLocks noChangeAspect="1"/>
          </p:cNvPicPr>
          <p:nvPr/>
        </p:nvPicPr>
        <p:blipFill>
          <a:blip r:embed="rId8"/>
          <a:stretch>
            <a:fillRect/>
          </a:stretch>
        </p:blipFill>
        <p:spPr>
          <a:xfrm>
            <a:off x="10373603" y="2685776"/>
            <a:ext cx="685800" cy="673100"/>
          </a:xfrm>
          <a:prstGeom prst="rect">
            <a:avLst/>
          </a:prstGeom>
        </p:spPr>
      </p:pic>
      <p:pic>
        <p:nvPicPr>
          <p:cNvPr id="20" name="Resim 19">
            <a:extLst>
              <a:ext uri="{FF2B5EF4-FFF2-40B4-BE49-F238E27FC236}">
                <a16:creationId xmlns:a16="http://schemas.microsoft.com/office/drawing/2014/main" id="{FA9E3A98-0827-5341-A8E0-C92F7F7C9C5D}"/>
              </a:ext>
            </a:extLst>
          </p:cNvPr>
          <p:cNvPicPr>
            <a:picLocks noChangeAspect="1"/>
          </p:cNvPicPr>
          <p:nvPr/>
        </p:nvPicPr>
        <p:blipFill>
          <a:blip r:embed="rId9"/>
          <a:stretch>
            <a:fillRect/>
          </a:stretch>
        </p:blipFill>
        <p:spPr>
          <a:xfrm>
            <a:off x="2278235" y="4281140"/>
            <a:ext cx="685800" cy="673100"/>
          </a:xfrm>
          <a:prstGeom prst="rect">
            <a:avLst/>
          </a:prstGeom>
        </p:spPr>
      </p:pic>
      <p:pic>
        <p:nvPicPr>
          <p:cNvPr id="21" name="Resim 20">
            <a:extLst>
              <a:ext uri="{FF2B5EF4-FFF2-40B4-BE49-F238E27FC236}">
                <a16:creationId xmlns:a16="http://schemas.microsoft.com/office/drawing/2014/main" id="{9647EF21-6F56-9241-B8E7-697A2F482348}"/>
              </a:ext>
            </a:extLst>
          </p:cNvPr>
          <p:cNvPicPr>
            <a:picLocks noChangeAspect="1"/>
          </p:cNvPicPr>
          <p:nvPr/>
        </p:nvPicPr>
        <p:blipFill>
          <a:blip r:embed="rId10"/>
          <a:stretch>
            <a:fillRect/>
          </a:stretch>
        </p:blipFill>
        <p:spPr>
          <a:xfrm>
            <a:off x="9774235" y="4498260"/>
            <a:ext cx="685800" cy="67310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8)">
                                      <p:cBhvr>
                                        <p:cTn id="7" dur="1500"/>
                                        <p:tgtEl>
                                          <p:spTgt spid="3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250"/>
                                        <p:tgtEl>
                                          <p:spTgt spid="40"/>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250"/>
                                        <p:tgtEl>
                                          <p:spTgt spid="45"/>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250"/>
                                        <p:tgtEl>
                                          <p:spTgt spid="54"/>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250"/>
                                        <p:tgtEl>
                                          <p:spTgt spid="5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250"/>
                                        <p:tgtEl>
                                          <p:spTgt spid="58"/>
                                        </p:tgtEl>
                                      </p:cBhvr>
                                    </p:animEffec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250"/>
                                        <p:tgtEl>
                                          <p:spTgt spid="59"/>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250"/>
                                        <p:tgtEl>
                                          <p:spTgt spid="63"/>
                                        </p:tgtEl>
                                      </p:cBhvr>
                                    </p:animEffect>
                                  </p:childTnLst>
                                </p:cTn>
                              </p:par>
                            </p:childTnLst>
                          </p:cTn>
                        </p:par>
                        <p:par>
                          <p:cTn id="36" fill="hold">
                            <p:stCondLst>
                              <p:cond delay="3250"/>
                            </p:stCondLst>
                            <p:childTnLst>
                              <p:par>
                                <p:cTn id="37" presetID="10" presetClass="entr" presetSubtype="0"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250"/>
                                        <p:tgtEl>
                                          <p:spTgt spid="64"/>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2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4" grpId="0"/>
      <p:bldP spid="57" grpId="0"/>
      <p:bldP spid="58" grpId="0"/>
      <p:bldP spid="59" grpId="0"/>
      <p:bldP spid="63" grpId="0"/>
      <p:bldP spid="64" grpId="0"/>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Freeform 5">
            <a:extLst>
              <a:ext uri="{FF2B5EF4-FFF2-40B4-BE49-F238E27FC236}">
                <a16:creationId xmlns:a16="http://schemas.microsoft.com/office/drawing/2014/main" id="{4F7D2F47-389A-B249-9187-477E606800BB}"/>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a:extLst>
              <a:ext uri="{FF2B5EF4-FFF2-40B4-BE49-F238E27FC236}">
                <a16:creationId xmlns:a16="http://schemas.microsoft.com/office/drawing/2014/main" id="{9DB1DBE1-D05C-0546-8541-0E2A158AE31F}"/>
              </a:ext>
            </a:extLst>
          </p:cNvPr>
          <p:cNvSpPr txBox="1"/>
          <p:nvPr/>
        </p:nvSpPr>
        <p:spPr>
          <a:xfrm>
            <a:off x="356649" y="496252"/>
            <a:ext cx="10665577" cy="1569660"/>
          </a:xfrm>
          <a:prstGeom prst="rect">
            <a:avLst/>
          </a:prstGeom>
          <a:noFill/>
        </p:spPr>
        <p:txBody>
          <a:bodyPr wrap="square" rtlCol="0">
            <a:spAutoFit/>
          </a:bodyPr>
          <a:lstStyle/>
          <a:p>
            <a:r>
              <a:rPr lang="tr-TR" sz="4800" b="1" dirty="0"/>
              <a:t>Madde K</a:t>
            </a:r>
            <a:r>
              <a:rPr lang="tr-TR" sz="4800" b="1" dirty="0" smtClean="0"/>
              <a:t>ullanmaya </a:t>
            </a:r>
            <a:r>
              <a:rPr lang="tr-TR" sz="4800" b="1" dirty="0"/>
              <a:t>N</a:t>
            </a:r>
            <a:r>
              <a:rPr lang="tr-TR" sz="4800" b="1" dirty="0" smtClean="0"/>
              <a:t>erede </a:t>
            </a:r>
            <a:r>
              <a:rPr lang="tr-TR" sz="4800" b="1" dirty="0"/>
              <a:t>ve </a:t>
            </a:r>
            <a:r>
              <a:rPr lang="tr-TR" sz="4800" b="1" dirty="0" smtClean="0"/>
              <a:t>Ne </a:t>
            </a:r>
            <a:r>
              <a:rPr lang="tr-TR" sz="4800" b="1" dirty="0"/>
              <a:t>Z</a:t>
            </a:r>
            <a:r>
              <a:rPr lang="tr-TR" sz="4800" b="1" dirty="0" smtClean="0"/>
              <a:t>aman </a:t>
            </a:r>
            <a:r>
              <a:rPr lang="tr-TR" sz="4800" b="1" dirty="0"/>
              <a:t>D</a:t>
            </a:r>
            <a:r>
              <a:rPr lang="tr-TR" sz="4800" b="1" dirty="0" smtClean="0"/>
              <a:t>avet </a:t>
            </a:r>
            <a:r>
              <a:rPr lang="tr-TR" sz="4800" b="1" dirty="0"/>
              <a:t>E</a:t>
            </a:r>
            <a:r>
              <a:rPr lang="tr-TR" sz="4800" b="1" dirty="0" smtClean="0"/>
              <a:t>derler</a:t>
            </a:r>
            <a:r>
              <a:rPr lang="tr-TR" sz="4800" b="1" dirty="0"/>
              <a:t>?</a:t>
            </a:r>
          </a:p>
        </p:txBody>
      </p:sp>
    </p:spTree>
    <p:extLst>
      <p:ext uri="{BB962C8B-B14F-4D97-AF65-F5344CB8AC3E}">
        <p14:creationId xmlns:p14="http://schemas.microsoft.com/office/powerpoint/2010/main" val="422473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0-#ppt_w/2"/>
                                          </p:val>
                                        </p:tav>
                                        <p:tav tm="100000">
                                          <p:val>
                                            <p:strVal val="#ppt_x"/>
                                          </p:val>
                                        </p:tav>
                                      </p:tavLst>
                                    </p:anim>
                                    <p:anim calcmode="lin" valueType="num">
                                      <p:cBhvr additive="base">
                                        <p:cTn id="12" dur="25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Metin kutusu 27"/>
          <p:cNvSpPr txBox="1"/>
          <p:nvPr/>
        </p:nvSpPr>
        <p:spPr>
          <a:xfrm>
            <a:off x="356650" y="388099"/>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Madde Kullanmaya Nerede </a:t>
            </a:r>
            <a:r>
              <a:rPr kumimoji="0" lang="tr-TR" sz="4800" b="1" i="0" u="none" strike="noStrike" kern="1200" cap="none" spc="0" normalizeH="0" baseline="0" noProof="0" dirty="0">
                <a:ln>
                  <a:noFill/>
                </a:ln>
                <a:solidFill>
                  <a:prstClr val="black"/>
                </a:solidFill>
                <a:effectLst/>
                <a:uLnTx/>
                <a:uFillTx/>
                <a:latin typeface="Calibri"/>
                <a:ea typeface="+mn-ea"/>
                <a:cs typeface="+mn-cs"/>
              </a:rPr>
              <a:t>ve </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Ne </a:t>
            </a:r>
            <a:r>
              <a:rPr lang="tr-TR" sz="4800" b="1" dirty="0">
                <a:solidFill>
                  <a:prstClr val="black"/>
                </a:solidFill>
                <a:latin typeface="Calibri"/>
              </a:rPr>
              <a:t>Z</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smtClean="0">
                <a:ln>
                  <a:noFill/>
                </a:ln>
                <a:solidFill>
                  <a:prstClr val="black"/>
                </a:solidFill>
                <a:effectLst/>
                <a:uLnTx/>
                <a:uFillTx/>
                <a:latin typeface="Calibri"/>
                <a:ea typeface="+mn-ea"/>
                <a:cs typeface="+mn-cs"/>
              </a:rPr>
              <a:t>avet</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derler</a:t>
            </a:r>
            <a:r>
              <a:rPr kumimoji="0" lang="tr-TR" sz="4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Metin kutusu 29"/>
          <p:cNvSpPr txBox="1"/>
          <p:nvPr/>
        </p:nvSpPr>
        <p:spPr>
          <a:xfrm>
            <a:off x="356650" y="2163905"/>
            <a:ext cx="727369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2000" dirty="0">
              <a:solidFill>
                <a:srgbClr val="575757"/>
              </a:solidFill>
              <a:latin typeface="Calibri"/>
            </a:endParaRP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3">
            <a:extLst>
              <a:ext uri="{FF2B5EF4-FFF2-40B4-BE49-F238E27FC236}">
                <a16:creationId xmlns:a16="http://schemas.microsoft.com/office/drawing/2014/main" id="{126BBABA-925B-A34B-84E6-90F3511653E2}"/>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127A065E-337F-EA45-AF0B-1E3B5AB1A55F}"/>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25</a:t>
            </a:fld>
            <a:endParaRPr lang="tr-TR" sz="2400" b="1" dirty="0">
              <a:solidFill>
                <a:srgbClr val="DADADA"/>
              </a:solidFill>
            </a:endParaRPr>
          </a:p>
        </p:txBody>
      </p:sp>
    </p:spTree>
    <p:extLst>
      <p:ext uri="{BB962C8B-B14F-4D97-AF65-F5344CB8AC3E}">
        <p14:creationId xmlns:p14="http://schemas.microsoft.com/office/powerpoint/2010/main" val="186886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50" fill="hold"/>
                                        <p:tgtEl>
                                          <p:spTgt spid="14"/>
                                        </p:tgtEl>
                                        <p:attrNameLst>
                                          <p:attrName>ppt_x</p:attrName>
                                        </p:attrNameLst>
                                      </p:cBhvr>
                                      <p:tavLst>
                                        <p:tav tm="0">
                                          <p:val>
                                            <p:strVal val="1+#ppt_w/2"/>
                                          </p:val>
                                        </p:tav>
                                        <p:tav tm="100000">
                                          <p:val>
                                            <p:strVal val="#ppt_x"/>
                                          </p:val>
                                        </p:tav>
                                      </p:tavLst>
                                    </p:anim>
                                    <p:anim calcmode="lin" valueType="num">
                                      <p:cBhvr additive="base">
                                        <p:cTn id="25"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p:bldP spid="30" grpId="0"/>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2">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356649" y="2208064"/>
            <a:ext cx="5042116" cy="3475106"/>
            <a:chOff x="9254301" y="612844"/>
            <a:chExt cx="5042116" cy="3170099"/>
          </a:xfrm>
        </p:grpSpPr>
        <p:sp>
          <p:nvSpPr>
            <p:cNvPr id="40" name="Metin kutusu 39"/>
            <p:cNvSpPr txBox="1"/>
            <p:nvPr/>
          </p:nvSpPr>
          <p:spPr>
            <a:xfrm>
              <a:off x="9614301" y="612844"/>
              <a:ext cx="4682116" cy="3170099"/>
            </a:xfrm>
            <a:prstGeom prst="rect">
              <a:avLst/>
            </a:prstGeom>
            <a:noFill/>
          </p:spPr>
          <p:txBody>
            <a:bodyPr wrap="none" rtlCol="0">
              <a:spAutoFit/>
            </a:bodyPr>
            <a:lstStyle/>
            <a:p>
              <a:r>
                <a:rPr lang="tr-TR" sz="2000" dirty="0">
                  <a:solidFill>
                    <a:schemeClr val="tx1">
                      <a:lumMod val="65000"/>
                      <a:lumOff val="35000"/>
                    </a:schemeClr>
                  </a:solidFill>
                </a:rPr>
                <a:t>Merak ettim, denedim.</a:t>
              </a:r>
            </a:p>
            <a:p>
              <a:r>
                <a:rPr lang="tr-TR" sz="2000" dirty="0">
                  <a:solidFill>
                    <a:schemeClr val="tx1">
                      <a:lumMod val="65000"/>
                      <a:lumOff val="35000"/>
                    </a:schemeClr>
                  </a:solidFill>
                </a:rPr>
                <a:t>Sınırlarımı aşmak istiyordum.</a:t>
              </a:r>
            </a:p>
            <a:p>
              <a:r>
                <a:rPr lang="tr-TR" sz="2000" dirty="0">
                  <a:solidFill>
                    <a:schemeClr val="tx1">
                      <a:lumMod val="65000"/>
                      <a:lumOff val="35000"/>
                    </a:schemeClr>
                  </a:solidFill>
                </a:rPr>
                <a:t>İçimdeki asi dürttü beni.</a:t>
              </a:r>
            </a:p>
            <a:p>
              <a:r>
                <a:rPr lang="tr-TR" sz="2000" dirty="0">
                  <a:solidFill>
                    <a:schemeClr val="tx1">
                      <a:lumMod val="65000"/>
                      <a:lumOff val="35000"/>
                    </a:schemeClr>
                  </a:solidFill>
                </a:rPr>
                <a:t>Arkadaşlarıma fark atmak istedim.</a:t>
              </a:r>
            </a:p>
            <a:p>
              <a:r>
                <a:rPr lang="tr-TR" sz="2000" dirty="0">
                  <a:solidFill>
                    <a:schemeClr val="tx1">
                      <a:lumMod val="65000"/>
                      <a:lumOff val="35000"/>
                    </a:schemeClr>
                  </a:solidFill>
                </a:rPr>
                <a:t>Arkadaşlara uydum.</a:t>
              </a:r>
            </a:p>
            <a:p>
              <a:r>
                <a:rPr lang="tr-TR" sz="2000" dirty="0">
                  <a:solidFill>
                    <a:schemeClr val="tx1">
                      <a:lumMod val="65000"/>
                      <a:lumOff val="35000"/>
                    </a:schemeClr>
                  </a:solidFill>
                </a:rPr>
                <a:t>Grupça karar aldık, dışında kalamazdım.</a:t>
              </a:r>
            </a:p>
            <a:p>
              <a:r>
                <a:rPr lang="tr-TR" sz="2000" dirty="0">
                  <a:solidFill>
                    <a:schemeClr val="tx1">
                      <a:lumMod val="65000"/>
                      <a:lumOff val="35000"/>
                    </a:schemeClr>
                  </a:solidFill>
                </a:rPr>
                <a:t>Sorunlarımı çözemedim, madde kullanarak </a:t>
              </a:r>
            </a:p>
            <a:p>
              <a:r>
                <a:rPr lang="tr-TR" sz="2000" dirty="0">
                  <a:solidFill>
                    <a:schemeClr val="tx1">
                      <a:lumMod val="65000"/>
                      <a:lumOff val="35000"/>
                    </a:schemeClr>
                  </a:solidFill>
                </a:rPr>
                <a:t>unuturum yahut çözerim diye düşündüm.</a:t>
              </a:r>
            </a:p>
            <a:p>
              <a:r>
                <a:rPr lang="tr-TR" sz="2000" dirty="0">
                  <a:solidFill>
                    <a:schemeClr val="tx1">
                      <a:lumMod val="65000"/>
                      <a:lumOff val="35000"/>
                    </a:schemeClr>
                  </a:solidFill>
                </a:rPr>
                <a:t>İddialı biri diye tanınıyordum, </a:t>
              </a:r>
            </a:p>
            <a:p>
              <a:r>
                <a:rPr lang="tr-TR" sz="2000" dirty="0">
                  <a:solidFill>
                    <a:schemeClr val="tx1">
                      <a:lumMod val="65000"/>
                      <a:lumOff val="35000"/>
                    </a:schemeClr>
                  </a:solidFill>
                </a:rPr>
                <a:t>imajımı korumak istedim.</a:t>
              </a:r>
            </a:p>
          </p:txBody>
        </p:sp>
        <p:sp>
          <p:nvSpPr>
            <p:cNvPr id="41" name="Line 5"/>
            <p:cNvSpPr>
              <a:spLocks noChangeShapeType="1"/>
            </p:cNvSpPr>
            <p:nvPr/>
          </p:nvSpPr>
          <p:spPr bwMode="auto">
            <a:xfrm>
              <a:off x="9254301" y="802809"/>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4" name="Line 5"/>
            <p:cNvSpPr>
              <a:spLocks noChangeShapeType="1"/>
            </p:cNvSpPr>
            <p:nvPr/>
          </p:nvSpPr>
          <p:spPr bwMode="auto">
            <a:xfrm>
              <a:off x="9254301" y="1064266"/>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5" name="Line 5"/>
            <p:cNvSpPr>
              <a:spLocks noChangeShapeType="1"/>
            </p:cNvSpPr>
            <p:nvPr/>
          </p:nvSpPr>
          <p:spPr bwMode="auto">
            <a:xfrm>
              <a:off x="9254301" y="134310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6" name="Line 5"/>
            <p:cNvSpPr>
              <a:spLocks noChangeShapeType="1"/>
            </p:cNvSpPr>
            <p:nvPr/>
          </p:nvSpPr>
          <p:spPr bwMode="auto">
            <a:xfrm>
              <a:off x="9254301" y="1634718"/>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7" name="Line 5"/>
            <p:cNvSpPr>
              <a:spLocks noChangeShapeType="1"/>
            </p:cNvSpPr>
            <p:nvPr/>
          </p:nvSpPr>
          <p:spPr bwMode="auto">
            <a:xfrm>
              <a:off x="9254301" y="190456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Line 5"/>
            <p:cNvSpPr>
              <a:spLocks noChangeShapeType="1"/>
            </p:cNvSpPr>
            <p:nvPr/>
          </p:nvSpPr>
          <p:spPr bwMode="auto">
            <a:xfrm>
              <a:off x="9254301" y="216662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9" name="Line 5"/>
            <p:cNvSpPr>
              <a:spLocks noChangeShapeType="1"/>
            </p:cNvSpPr>
            <p:nvPr/>
          </p:nvSpPr>
          <p:spPr bwMode="auto">
            <a:xfrm>
              <a:off x="9254301" y="2440061"/>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1" name="Line 5"/>
            <p:cNvSpPr>
              <a:spLocks noChangeShapeType="1"/>
            </p:cNvSpPr>
            <p:nvPr/>
          </p:nvSpPr>
          <p:spPr bwMode="auto">
            <a:xfrm>
              <a:off x="9254301" y="299713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grpSp>
      <p:sp>
        <p:nvSpPr>
          <p:cNvPr id="24" name="Rectangle 13">
            <a:extLst>
              <a:ext uri="{FF2B5EF4-FFF2-40B4-BE49-F238E27FC236}">
                <a16:creationId xmlns:a16="http://schemas.microsoft.com/office/drawing/2014/main" id="{0534A37C-73C4-EB4B-A918-E348CF073BA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8B983115-1D3B-E04A-BC0F-A7F6596EC6EE}"/>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26</a:t>
            </a:fld>
            <a:endParaRPr lang="tr-TR" sz="2400" b="1" dirty="0">
              <a:solidFill>
                <a:srgbClr val="DADADA"/>
              </a:solidFill>
            </a:endParaRP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2" presetClass="entr" presetSubtype="1"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up)">
                                      <p:cBhvr>
                                        <p:cTn id="20" dur="750"/>
                                        <p:tgtEl>
                                          <p:spTgt spid="39"/>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250" fill="hold"/>
                                        <p:tgtEl>
                                          <p:spTgt spid="23"/>
                                        </p:tgtEl>
                                        <p:attrNameLst>
                                          <p:attrName>ppt_x</p:attrName>
                                        </p:attrNameLst>
                                      </p:cBhvr>
                                      <p:tavLst>
                                        <p:tav tm="0">
                                          <p:val>
                                            <p:strVal val="1+#ppt_w/2"/>
                                          </p:val>
                                        </p:tav>
                                        <p:tav tm="100000">
                                          <p:val>
                                            <p:strVal val="#ppt_x"/>
                                          </p:val>
                                        </p:tav>
                                      </p:tavLst>
                                    </p:anim>
                                    <p:anim calcmode="lin" valueType="num">
                                      <p:cBhvr additive="base">
                                        <p:cTn id="25"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8" grpId="0"/>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
        <p:nvSpPr>
          <p:cNvPr id="30" name="Metin kutusu 29"/>
          <p:cNvSpPr txBox="1"/>
          <p:nvPr/>
        </p:nvSpPr>
        <p:spPr>
          <a:xfrm>
            <a:off x="356649" y="2050839"/>
            <a:ext cx="7273698" cy="1631216"/>
          </a:xfrm>
          <a:prstGeom prst="rect">
            <a:avLst/>
          </a:prstGeom>
          <a:noFill/>
        </p:spPr>
        <p:txBody>
          <a:bodyPr wrap="square" rtlCol="0">
            <a:spAutoFit/>
          </a:bodyPr>
          <a:lstStyle/>
          <a:p>
            <a:r>
              <a:rPr lang="tr-TR" sz="2000" dirty="0">
                <a:solidFill>
                  <a:srgbClr val="575757"/>
                </a:solidFill>
              </a:rPr>
              <a:t>Madde kullananların bir kısmının itiraflarını </a:t>
            </a:r>
          </a:p>
          <a:p>
            <a:r>
              <a:rPr lang="tr-TR" sz="2000" dirty="0">
                <a:solidFill>
                  <a:srgbClr val="575757"/>
                </a:solidFill>
              </a:rPr>
              <a:t>okudunuz. Sizce bunlar geçerli, doğru veya </a:t>
            </a:r>
          </a:p>
          <a:p>
            <a:r>
              <a:rPr lang="tr-TR" sz="2000" dirty="0">
                <a:solidFill>
                  <a:srgbClr val="575757"/>
                </a:solidFill>
              </a:rPr>
              <a:t>anlamlı olabilir mi? </a:t>
            </a:r>
          </a:p>
          <a:p>
            <a:endParaRPr lang="tr-TR" sz="2000" dirty="0">
              <a:solidFill>
                <a:srgbClr val="575757"/>
              </a:solidFill>
            </a:endParaRPr>
          </a:p>
          <a:p>
            <a:endParaRPr lang="tr-TR" sz="2000" dirty="0">
              <a:solidFill>
                <a:srgbClr val="575757"/>
              </a:solidFill>
            </a:endParaRP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Rectangle 13">
            <a:extLst>
              <a:ext uri="{FF2B5EF4-FFF2-40B4-BE49-F238E27FC236}">
                <a16:creationId xmlns:a16="http://schemas.microsoft.com/office/drawing/2014/main" id="{43AD685A-69C3-BC43-852B-5425478A29C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E6EE3F66-9155-EF4B-8962-FBCA9D6E13E8}"/>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27</a:t>
            </a:fld>
            <a:endParaRPr lang="tr-TR" sz="2400" b="1" dirty="0">
              <a:solidFill>
                <a:srgbClr val="DADADA"/>
              </a:solidFill>
            </a:endParaRPr>
          </a:p>
        </p:txBody>
      </p:sp>
    </p:spTree>
    <p:extLst>
      <p:ext uri="{BB962C8B-B14F-4D97-AF65-F5344CB8AC3E}">
        <p14:creationId xmlns:p14="http://schemas.microsoft.com/office/powerpoint/2010/main" val="41891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50" fill="hold"/>
                                        <p:tgtEl>
                                          <p:spTgt spid="14"/>
                                        </p:tgtEl>
                                        <p:attrNameLst>
                                          <p:attrName>ppt_x</p:attrName>
                                        </p:attrNameLst>
                                      </p:cBhvr>
                                      <p:tavLst>
                                        <p:tav tm="0">
                                          <p:val>
                                            <p:strVal val="1+#ppt_w/2"/>
                                          </p:val>
                                        </p:tav>
                                        <p:tav tm="100000">
                                          <p:val>
                                            <p:strVal val="#ppt_x"/>
                                          </p:val>
                                        </p:tav>
                                      </p:tavLst>
                                    </p:anim>
                                    <p:anim calcmode="lin" valueType="num">
                                      <p:cBhvr additive="base">
                                        <p:cTn id="25"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8" grpId="0"/>
      <p:bldP spid="30" grpId="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0000" t="-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t>24</a:t>
            </a: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830997"/>
          </a:xfrm>
          <a:prstGeom prst="rect">
            <a:avLst/>
          </a:prstGeom>
          <a:noFill/>
        </p:spPr>
        <p:txBody>
          <a:bodyPr wrap="square" rtlCol="0">
            <a:spAutoFit/>
          </a:bodyPr>
          <a:lstStyle/>
          <a:p>
            <a:r>
              <a:rPr lang="tr-TR" sz="4800" b="1" dirty="0"/>
              <a:t>Nasıl </a:t>
            </a:r>
            <a:r>
              <a:rPr lang="tr-TR" sz="4800" b="1" dirty="0" smtClean="0"/>
              <a:t>Kandırıyorlar</a:t>
            </a:r>
            <a:r>
              <a:rPr lang="tr-TR" sz="4800" b="1" dirty="0"/>
              <a:t>?</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3" name="Grup 22"/>
          <p:cNvGrpSpPr/>
          <p:nvPr/>
        </p:nvGrpSpPr>
        <p:grpSpPr>
          <a:xfrm>
            <a:off x="356649" y="2253942"/>
            <a:ext cx="6097020" cy="3197733"/>
            <a:chOff x="9254301" y="612844"/>
            <a:chExt cx="6097020" cy="2862322"/>
          </a:xfrm>
        </p:grpSpPr>
        <p:sp>
          <p:nvSpPr>
            <p:cNvPr id="24" name="Metin kutusu 23"/>
            <p:cNvSpPr txBox="1"/>
            <p:nvPr/>
          </p:nvSpPr>
          <p:spPr>
            <a:xfrm>
              <a:off x="9614301" y="612844"/>
              <a:ext cx="5737020" cy="2862322"/>
            </a:xfrm>
            <a:prstGeom prst="rect">
              <a:avLst/>
            </a:prstGeom>
            <a:noFill/>
          </p:spPr>
          <p:txBody>
            <a:bodyPr wrap="none" rtlCol="0">
              <a:spAutoFit/>
            </a:bodyPr>
            <a:lstStyle/>
            <a:p>
              <a:r>
                <a:rPr lang="tr-TR" sz="2000" dirty="0">
                  <a:solidFill>
                    <a:schemeClr val="tx1">
                      <a:lumMod val="65000"/>
                      <a:lumOff val="35000"/>
                    </a:schemeClr>
                  </a:solidFill>
                </a:rPr>
                <a:t>Benim iradem güçlüdür, ben bağımlı olmam.</a:t>
              </a:r>
            </a:p>
            <a:p>
              <a:r>
                <a:rPr lang="tr-TR" sz="2000" dirty="0">
                  <a:solidFill>
                    <a:schemeClr val="tx1">
                      <a:lumMod val="65000"/>
                      <a:lumOff val="35000"/>
                    </a:schemeClr>
                  </a:solidFill>
                </a:rPr>
                <a:t>Ben kendimi kontrol edebilirim.</a:t>
              </a:r>
            </a:p>
            <a:p>
              <a:r>
                <a:rPr lang="tr-TR" sz="2000" dirty="0">
                  <a:solidFill>
                    <a:schemeClr val="tx1">
                      <a:lumMod val="65000"/>
                      <a:lumOff val="35000"/>
                    </a:schemeClr>
                  </a:solidFill>
                </a:rPr>
                <a:t>Ottur, zararı yoktur. Bağımlılık da yapmaz.</a:t>
              </a:r>
            </a:p>
            <a:p>
              <a:r>
                <a:rPr lang="tr-TR" sz="2000" dirty="0">
                  <a:solidFill>
                    <a:schemeClr val="tx1">
                      <a:lumMod val="65000"/>
                      <a:lumOff val="35000"/>
                    </a:schemeClr>
                  </a:solidFill>
                </a:rPr>
                <a:t>Bir kere kullanmaktan bir şey çıkmaz.</a:t>
              </a:r>
            </a:p>
            <a:p>
              <a:r>
                <a:rPr lang="tr-TR" sz="2000" dirty="0">
                  <a:solidFill>
                    <a:schemeClr val="tx1">
                      <a:lumMod val="65000"/>
                      <a:lumOff val="35000"/>
                    </a:schemeClr>
                  </a:solidFill>
                </a:rPr>
                <a:t>Sadece zayıf insanlar bağımlı olur.</a:t>
              </a:r>
            </a:p>
            <a:p>
              <a:r>
                <a:rPr lang="tr-TR" sz="2000" dirty="0">
                  <a:solidFill>
                    <a:schemeClr val="tx1">
                      <a:lumMod val="65000"/>
                      <a:lumOff val="35000"/>
                    </a:schemeClr>
                  </a:solidFill>
                </a:rPr>
                <a:t>Herkes kullanıyor, bir şey olmuyor.</a:t>
              </a:r>
            </a:p>
            <a:p>
              <a:r>
                <a:rPr lang="tr-TR" sz="2000" dirty="0">
                  <a:solidFill>
                    <a:schemeClr val="tx1">
                      <a:lumMod val="65000"/>
                      <a:lumOff val="35000"/>
                    </a:schemeClr>
                  </a:solidFill>
                </a:rPr>
                <a:t>Madde kullanımı arkadaşlık ilişkilerimi arttırıyor.</a:t>
              </a:r>
            </a:p>
            <a:p>
              <a:r>
                <a:rPr lang="tr-TR" sz="2000" dirty="0">
                  <a:solidFill>
                    <a:schemeClr val="tx1">
                      <a:lumMod val="65000"/>
                      <a:lumOff val="35000"/>
                    </a:schemeClr>
                  </a:solidFill>
                </a:rPr>
                <a:t>İnsanın sosyal çevresinin genişlemesine yardımcı olur.</a:t>
              </a:r>
            </a:p>
            <a:p>
              <a:r>
                <a:rPr lang="tr-TR" sz="2000" dirty="0">
                  <a:solidFill>
                    <a:schemeClr val="tx1">
                      <a:lumMod val="65000"/>
                      <a:lumOff val="35000"/>
                    </a:schemeClr>
                  </a:solidFill>
                </a:rPr>
                <a:t>Madde, sadece kullanan kişiye zarar verir.</a:t>
              </a:r>
            </a:p>
          </p:txBody>
        </p:sp>
        <p:sp>
          <p:nvSpPr>
            <p:cNvPr id="25" name="Line 5"/>
            <p:cNvSpPr>
              <a:spLocks noChangeShapeType="1"/>
            </p:cNvSpPr>
            <p:nvPr/>
          </p:nvSpPr>
          <p:spPr bwMode="auto">
            <a:xfrm>
              <a:off x="9254301" y="802809"/>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7" name="Line 5"/>
            <p:cNvSpPr>
              <a:spLocks noChangeShapeType="1"/>
            </p:cNvSpPr>
            <p:nvPr/>
          </p:nvSpPr>
          <p:spPr bwMode="auto">
            <a:xfrm>
              <a:off x="9254301" y="1064266"/>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9" name="Line 5"/>
            <p:cNvSpPr>
              <a:spLocks noChangeShapeType="1"/>
            </p:cNvSpPr>
            <p:nvPr/>
          </p:nvSpPr>
          <p:spPr bwMode="auto">
            <a:xfrm>
              <a:off x="9254301" y="134310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0" name="Line 5"/>
            <p:cNvSpPr>
              <a:spLocks noChangeShapeType="1"/>
            </p:cNvSpPr>
            <p:nvPr/>
          </p:nvSpPr>
          <p:spPr bwMode="auto">
            <a:xfrm>
              <a:off x="9254301" y="1634718"/>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1" name="Line 5"/>
            <p:cNvSpPr>
              <a:spLocks noChangeShapeType="1"/>
            </p:cNvSpPr>
            <p:nvPr/>
          </p:nvSpPr>
          <p:spPr bwMode="auto">
            <a:xfrm>
              <a:off x="9254301" y="190456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2" name="Line 5"/>
            <p:cNvSpPr>
              <a:spLocks noChangeShapeType="1"/>
            </p:cNvSpPr>
            <p:nvPr/>
          </p:nvSpPr>
          <p:spPr bwMode="auto">
            <a:xfrm>
              <a:off x="9254301" y="216662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3" name="Line 5"/>
            <p:cNvSpPr>
              <a:spLocks noChangeShapeType="1"/>
            </p:cNvSpPr>
            <p:nvPr/>
          </p:nvSpPr>
          <p:spPr bwMode="auto">
            <a:xfrm>
              <a:off x="9254301" y="2440061"/>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4" name="Line 5"/>
            <p:cNvSpPr>
              <a:spLocks noChangeShapeType="1"/>
            </p:cNvSpPr>
            <p:nvPr/>
          </p:nvSpPr>
          <p:spPr bwMode="auto">
            <a:xfrm>
              <a:off x="9254301" y="2709907"/>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5" name="Line 5"/>
            <p:cNvSpPr>
              <a:spLocks noChangeShapeType="1"/>
            </p:cNvSpPr>
            <p:nvPr/>
          </p:nvSpPr>
          <p:spPr bwMode="auto">
            <a:xfrm>
              <a:off x="9254301" y="2997134"/>
              <a:ext cx="360000" cy="0"/>
            </a:xfrm>
            <a:prstGeom prst="line">
              <a:avLst/>
            </a:prstGeom>
            <a:noFill/>
            <a:ln w="19050" cap="flat">
              <a:solidFill>
                <a:srgbClr val="E61F4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20006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par>
                                <p:cTn id="24" presetID="2" presetClass="entr" presetSubtype="2" fill="hold" grpId="0" nodeType="withEffect">
                                  <p:stCondLst>
                                    <p:cond delay="25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250" fill="hold"/>
                                        <p:tgtEl>
                                          <p:spTgt spid="43"/>
                                        </p:tgtEl>
                                        <p:attrNameLst>
                                          <p:attrName>ppt_x</p:attrName>
                                        </p:attrNameLst>
                                      </p:cBhvr>
                                      <p:tavLst>
                                        <p:tav tm="0">
                                          <p:val>
                                            <p:strVal val="1+#ppt_w/2"/>
                                          </p:val>
                                        </p:tav>
                                        <p:tav tm="100000">
                                          <p:val>
                                            <p:strVal val="#ppt_x"/>
                                          </p:val>
                                        </p:tav>
                                      </p:tavLst>
                                    </p:anim>
                                    <p:anim calcmode="lin" valueType="num">
                                      <p:cBhvr additive="base">
                                        <p:cTn id="27" dur="250" fill="hold"/>
                                        <p:tgtEl>
                                          <p:spTgt spid="43"/>
                                        </p:tgtEl>
                                        <p:attrNameLst>
                                          <p:attrName>ppt_y</p:attrName>
                                        </p:attrNameLst>
                                      </p:cBhvr>
                                      <p:tavLst>
                                        <p:tav tm="0">
                                          <p:val>
                                            <p:strVal val="#ppt_y"/>
                                          </p:val>
                                        </p:tav>
                                        <p:tav tm="100000">
                                          <p:val>
                                            <p:strVal val="#ppt_y"/>
                                          </p:val>
                                        </p:tav>
                                      </p:tavLst>
                                    </p:anim>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250" fill="hold"/>
                                        <p:tgtEl>
                                          <p:spTgt spid="36"/>
                                        </p:tgtEl>
                                        <p:attrNameLst>
                                          <p:attrName>ppt_x</p:attrName>
                                        </p:attrNameLst>
                                      </p:cBhvr>
                                      <p:tavLst>
                                        <p:tav tm="0">
                                          <p:val>
                                            <p:strVal val="1+#ppt_w/2"/>
                                          </p:val>
                                        </p:tav>
                                        <p:tav tm="100000">
                                          <p:val>
                                            <p:strVal val="#ppt_x"/>
                                          </p:val>
                                        </p:tav>
                                      </p:tavLst>
                                    </p:anim>
                                    <p:anim calcmode="lin" valueType="num">
                                      <p:cBhvr additive="base">
                                        <p:cTn id="32" dur="250" fill="hold"/>
                                        <p:tgtEl>
                                          <p:spTgt spid="36"/>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P spid="15" grpId="0" animBg="1"/>
      <p:bldP spid="26" grpId="0" animBg="1"/>
      <p:bldP spid="28" grpId="0"/>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1" y="481179"/>
            <a:ext cx="10635722" cy="1569660"/>
          </a:xfrm>
          <a:prstGeom prst="rect">
            <a:avLst/>
          </a:prstGeom>
          <a:noFill/>
        </p:spPr>
        <p:txBody>
          <a:bodyPr wrap="square" rtlCol="0">
            <a:spAutoFit/>
          </a:bodyPr>
          <a:lstStyle/>
          <a:p>
            <a:r>
              <a:rPr lang="tr-TR" sz="4800" b="1" dirty="0"/>
              <a:t>Madde </a:t>
            </a:r>
            <a:r>
              <a:rPr lang="tr-TR" sz="4800" b="1" dirty="0" smtClean="0"/>
              <a:t>Kullanımını </a:t>
            </a:r>
            <a:r>
              <a:rPr lang="tr-TR" sz="4800" b="1" dirty="0"/>
              <a:t>R</a:t>
            </a:r>
            <a:r>
              <a:rPr lang="tr-TR" sz="4800" b="1" dirty="0" smtClean="0"/>
              <a:t>eddeden</a:t>
            </a:r>
            <a:r>
              <a:rPr lang="tr-TR" sz="4800" b="1" dirty="0" smtClean="0">
                <a:solidFill>
                  <a:srgbClr val="E61F4F"/>
                </a:solidFill>
              </a:rPr>
              <a:t> </a:t>
            </a:r>
            <a:r>
              <a:rPr lang="tr-TR" sz="4800" b="1" dirty="0">
                <a:solidFill>
                  <a:srgbClr val="231F20"/>
                </a:solidFill>
              </a:rPr>
              <a:t>K</a:t>
            </a:r>
            <a:r>
              <a:rPr lang="tr-TR" sz="4800" b="1" dirty="0" smtClean="0">
                <a:solidFill>
                  <a:srgbClr val="231F20"/>
                </a:solidFill>
              </a:rPr>
              <a:t>işiyi </a:t>
            </a:r>
            <a:r>
              <a:rPr lang="tr-TR" sz="4800" b="1" dirty="0"/>
              <a:t>B</a:t>
            </a:r>
            <a:r>
              <a:rPr lang="tr-TR" sz="4800" b="1" dirty="0" smtClean="0"/>
              <a:t>ekleyen </a:t>
            </a:r>
            <a:r>
              <a:rPr lang="tr-TR" sz="4800" b="1" dirty="0"/>
              <a:t>K</a:t>
            </a:r>
            <a:r>
              <a:rPr lang="tr-TR" sz="4800" b="1" dirty="0" smtClean="0"/>
              <a:t>lişeler</a:t>
            </a:r>
            <a:endParaRPr lang="tr-TR" sz="4800" b="1" dirty="0"/>
          </a:p>
        </p:txBody>
      </p:sp>
      <p:grpSp>
        <p:nvGrpSpPr>
          <p:cNvPr id="32" name="Grup 31"/>
          <p:cNvGrpSpPr/>
          <p:nvPr/>
        </p:nvGrpSpPr>
        <p:grpSpPr>
          <a:xfrm>
            <a:off x="579998" y="2221469"/>
            <a:ext cx="7462918" cy="707886"/>
            <a:chOff x="554927" y="2447025"/>
            <a:chExt cx="7462918" cy="707886"/>
          </a:xfrm>
        </p:grpSpPr>
        <p:sp>
          <p:nvSpPr>
            <p:cNvPr id="33" name="Dikdörtgen 32"/>
            <p:cNvSpPr/>
            <p:nvPr/>
          </p:nvSpPr>
          <p:spPr>
            <a:xfrm>
              <a:off x="746177" y="2447025"/>
              <a:ext cx="7271668" cy="707886"/>
            </a:xfrm>
            <a:prstGeom prst="rect">
              <a:avLst/>
            </a:prstGeom>
          </p:spPr>
          <p:txBody>
            <a:bodyPr wrap="square">
              <a:spAutoFit/>
            </a:bodyPr>
            <a:lstStyle/>
            <a:p>
              <a:r>
                <a:rPr lang="tr-TR" sz="2000"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79998" y="2849506"/>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grpSp>
        <p:nvGrpSpPr>
          <p:cNvPr id="42" name="Grup 41"/>
          <p:cNvGrpSpPr/>
          <p:nvPr/>
        </p:nvGrpSpPr>
        <p:grpSpPr>
          <a:xfrm>
            <a:off x="579998" y="3489961"/>
            <a:ext cx="7462918" cy="707886"/>
            <a:chOff x="554927" y="2447025"/>
            <a:chExt cx="7462918" cy="707886"/>
          </a:xfrm>
        </p:grpSpPr>
        <p:sp>
          <p:nvSpPr>
            <p:cNvPr id="43" name="Dikdörtgen 42"/>
            <p:cNvSpPr/>
            <p:nvPr/>
          </p:nvSpPr>
          <p:spPr>
            <a:xfrm>
              <a:off x="746177" y="2447025"/>
              <a:ext cx="7271668" cy="707886"/>
            </a:xfrm>
            <a:prstGeom prst="rect">
              <a:avLst/>
            </a:prstGeom>
          </p:spPr>
          <p:txBody>
            <a:bodyPr wrap="square">
              <a:spAutoFit/>
            </a:bodyPr>
            <a:lstStyle/>
            <a:p>
              <a:r>
                <a:rPr lang="tr-TR" sz="2000" dirty="0">
                  <a:solidFill>
                    <a:srgbClr val="E61F4F"/>
                  </a:solidFill>
                </a:rPr>
                <a:t>Yalvarma, acındırma</a:t>
              </a:r>
            </a:p>
            <a:p>
              <a:r>
                <a:rPr lang="tr-TR" sz="2000" dirty="0">
                  <a:solidFill>
                    <a:srgbClr val="575757"/>
                  </a:solidFill>
                </a:rPr>
                <a:t>“Ne olur, hatırım için bir kez… Beni kırma!”</a:t>
              </a:r>
            </a:p>
          </p:txBody>
        </p:sp>
        <p:pic>
          <p:nvPicPr>
            <p:cNvPr id="44" name="Resim 43"/>
            <p:cNvPicPr>
              <a:picLocks noChangeAspect="1"/>
            </p:cNvPicPr>
            <p:nvPr/>
          </p:nvPicPr>
          <p:blipFill>
            <a:blip r:embed="rId3"/>
            <a:stretch>
              <a:fillRect/>
            </a:stretch>
          </p:blipFill>
          <p:spPr>
            <a:xfrm>
              <a:off x="554927" y="2549458"/>
              <a:ext cx="191250" cy="180000"/>
            </a:xfrm>
            <a:prstGeom prst="rect">
              <a:avLst/>
            </a:prstGeom>
          </p:spPr>
        </p:pic>
      </p:grpSp>
      <p:grpSp>
        <p:nvGrpSpPr>
          <p:cNvPr id="45" name="Grup 44"/>
          <p:cNvGrpSpPr/>
          <p:nvPr/>
        </p:nvGrpSpPr>
        <p:grpSpPr>
          <a:xfrm>
            <a:off x="579998" y="4122228"/>
            <a:ext cx="7462918" cy="707886"/>
            <a:chOff x="554927" y="2447025"/>
            <a:chExt cx="7462918" cy="707886"/>
          </a:xfrm>
        </p:grpSpPr>
        <p:sp>
          <p:nvSpPr>
            <p:cNvPr id="46" name="Dikdörtgen 45"/>
            <p:cNvSpPr/>
            <p:nvPr/>
          </p:nvSpPr>
          <p:spPr>
            <a:xfrm>
              <a:off x="746177" y="2447025"/>
              <a:ext cx="7271668" cy="707886"/>
            </a:xfrm>
            <a:prstGeom prst="rect">
              <a:avLst/>
            </a:prstGeom>
          </p:spPr>
          <p:txBody>
            <a:bodyPr wrap="square">
              <a:spAutoFit/>
            </a:bodyPr>
            <a:lstStyle/>
            <a:p>
              <a:r>
                <a:rPr lang="tr-TR" sz="2000"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3"/>
            <a:stretch>
              <a:fillRect/>
            </a:stretch>
          </p:blipFill>
          <p:spPr>
            <a:xfrm>
              <a:off x="554927" y="2549458"/>
              <a:ext cx="191250" cy="180000"/>
            </a:xfrm>
            <a:prstGeom prst="rect">
              <a:avLst/>
            </a:prstGeom>
          </p:spPr>
        </p:pic>
      </p:grpSp>
      <p:grpSp>
        <p:nvGrpSpPr>
          <p:cNvPr id="48" name="Grup 47"/>
          <p:cNvGrpSpPr/>
          <p:nvPr/>
        </p:nvGrpSpPr>
        <p:grpSpPr>
          <a:xfrm>
            <a:off x="595505" y="4811613"/>
            <a:ext cx="7462918" cy="707886"/>
            <a:chOff x="554927" y="2447025"/>
            <a:chExt cx="7462918" cy="707886"/>
          </a:xfrm>
        </p:grpSpPr>
        <p:sp>
          <p:nvSpPr>
            <p:cNvPr id="49" name="Dikdörtgen 48"/>
            <p:cNvSpPr/>
            <p:nvPr/>
          </p:nvSpPr>
          <p:spPr>
            <a:xfrm>
              <a:off x="746177" y="2447025"/>
              <a:ext cx="7271668" cy="707886"/>
            </a:xfrm>
            <a:prstGeom prst="rect">
              <a:avLst/>
            </a:prstGeom>
          </p:spPr>
          <p:txBody>
            <a:bodyPr wrap="square">
              <a:spAutoFit/>
            </a:bodyPr>
            <a:lstStyle/>
            <a:p>
              <a:r>
                <a:rPr lang="tr-TR" sz="2000"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250" fill="hold"/>
                                        <p:tgtEl>
                                          <p:spTgt spid="26"/>
                                        </p:tgtEl>
                                        <p:attrNameLst>
                                          <p:attrName>ppt_x</p:attrName>
                                        </p:attrNameLst>
                                      </p:cBhvr>
                                      <p:tavLst>
                                        <p:tav tm="0">
                                          <p:val>
                                            <p:strVal val="0-#ppt_w/2"/>
                                          </p:val>
                                        </p:tav>
                                        <p:tav tm="100000">
                                          <p:val>
                                            <p:strVal val="#ppt_x"/>
                                          </p:val>
                                        </p:tav>
                                      </p:tavLst>
                                    </p:anim>
                                    <p:anim calcmode="lin" valueType="num">
                                      <p:cBhvr additive="base">
                                        <p:cTn id="16" dur="250" fill="hold"/>
                                        <p:tgtEl>
                                          <p:spTgt spid="26"/>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250"/>
                                        <p:tgtEl>
                                          <p:spTgt spid="2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250"/>
                                        <p:tgtEl>
                                          <p:spTgt spid="55"/>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250"/>
                                        <p:tgtEl>
                                          <p:spTgt spid="5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250"/>
                                        <p:tgtEl>
                                          <p:spTgt spid="42"/>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250"/>
                                        <p:tgtEl>
                                          <p:spTgt spid="45"/>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614311" cy="830997"/>
          </a:xfrm>
          <a:prstGeom prst="rect">
            <a:avLst/>
          </a:prstGeom>
          <a:noFill/>
        </p:spPr>
        <p:txBody>
          <a:bodyPr wrap="none" rtlCol="0">
            <a:spAutoFit/>
          </a:bodyPr>
          <a:lstStyle/>
          <a:p>
            <a:r>
              <a:rPr lang="tr-TR" sz="4800" b="1" dirty="0"/>
              <a:t>Madde </a:t>
            </a:r>
            <a:r>
              <a:rPr lang="tr-TR" sz="4800" b="1" dirty="0" smtClean="0"/>
              <a:t>Bağımlılığı </a:t>
            </a:r>
            <a:r>
              <a:rPr lang="tr-TR" sz="4800" b="1" dirty="0"/>
              <a:t>N</a:t>
            </a:r>
            <a:r>
              <a:rPr lang="tr-TR" sz="4800" b="1" dirty="0" smtClean="0"/>
              <a:t>edir</a:t>
            </a:r>
            <a:r>
              <a:rPr lang="tr-TR" sz="4800" b="1" dirty="0"/>
              <a:t>?</a:t>
            </a:r>
          </a:p>
        </p:txBody>
      </p:sp>
      <p:sp>
        <p:nvSpPr>
          <p:cNvPr id="16" name="Metin kutusu 15"/>
          <p:cNvSpPr txBox="1"/>
          <p:nvPr/>
        </p:nvSpPr>
        <p:spPr>
          <a:xfrm>
            <a:off x="428077" y="2186946"/>
            <a:ext cx="4909229" cy="707886"/>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kullanılması.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077" y="3071882"/>
            <a:ext cx="6096000" cy="707886"/>
          </a:xfrm>
          <a:prstGeom prst="rect">
            <a:avLst/>
          </a:prstGeom>
        </p:spPr>
        <p:txBody>
          <a:bodyPr>
            <a:spAutoFit/>
          </a:bodyPr>
          <a:lstStyle/>
          <a:p>
            <a:r>
              <a:rPr lang="tr-TR" sz="2000" dirty="0">
                <a:solidFill>
                  <a:srgbClr val="575757"/>
                </a:solidFill>
              </a:rPr>
              <a:t>Bundan zarar görüldüğü hâlde bu maddelerin</a:t>
            </a:r>
          </a:p>
          <a:p>
            <a:r>
              <a:rPr lang="tr-TR" sz="2000" dirty="0">
                <a:solidFill>
                  <a:srgbClr val="575757"/>
                </a:solidFill>
              </a:rPr>
              <a:t>kullanımının bırakılamamasına verilen addır.</a:t>
            </a:r>
          </a:p>
        </p:txBody>
      </p:sp>
      <p:sp>
        <p:nvSpPr>
          <p:cNvPr id="6" name="Dikdörtgen 5"/>
          <p:cNvSpPr/>
          <p:nvPr/>
        </p:nvSpPr>
        <p:spPr>
          <a:xfrm>
            <a:off x="428077" y="3956818"/>
            <a:ext cx="6096000" cy="707886"/>
          </a:xfrm>
          <a:prstGeom prst="rect">
            <a:avLst/>
          </a:prstGeom>
        </p:spPr>
        <p:txBody>
          <a:bodyPr>
            <a:spAutoFit/>
          </a:bodyPr>
          <a:lstStyle/>
          <a:p>
            <a:r>
              <a:rPr lang="tr-TR" sz="2000" b="1" dirty="0">
                <a:solidFill>
                  <a:srgbClr val="575757"/>
                </a:solidFill>
              </a:rPr>
              <a:t>Madde bağımlılığından korunmanın</a:t>
            </a:r>
          </a:p>
          <a:p>
            <a:r>
              <a:rPr lang="tr-TR" sz="2000" b="1" dirty="0">
                <a:solidFill>
                  <a:srgbClr val="575757"/>
                </a:solidFill>
              </a:rPr>
              <a:t>en iyi yolu hiç başlamamaktır.</a:t>
            </a:r>
          </a:p>
        </p:txBody>
      </p:sp>
      <p:sp>
        <p:nvSpPr>
          <p:cNvPr id="18" name="Rectangle 13">
            <a:extLst>
              <a:ext uri="{FF2B5EF4-FFF2-40B4-BE49-F238E27FC236}">
                <a16:creationId xmlns:a16="http://schemas.microsoft.com/office/drawing/2014/main" id="{A1DEF0A5-0E7B-614A-9F18-9C4509E9AE0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88601DA4-2679-C34A-A70D-4CBCA1F4ED69}"/>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50"/>
                                        <p:tgtEl>
                                          <p:spTgt spid="3"/>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2" presetClass="entr" presetSubtype="2" fill="hold" grpId="0" nodeType="withEffect">
                                  <p:stCondLst>
                                    <p:cond delay="25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50" fill="hold"/>
                                        <p:tgtEl>
                                          <p:spTgt spid="28"/>
                                        </p:tgtEl>
                                        <p:attrNameLst>
                                          <p:attrName>ppt_x</p:attrName>
                                        </p:attrNameLst>
                                      </p:cBhvr>
                                      <p:tavLst>
                                        <p:tav tm="0">
                                          <p:val>
                                            <p:strVal val="1+#ppt_w/2"/>
                                          </p:val>
                                        </p:tav>
                                        <p:tav tm="100000">
                                          <p:val>
                                            <p:strVal val="#ppt_x"/>
                                          </p:val>
                                        </p:tav>
                                      </p:tavLst>
                                    </p:anim>
                                    <p:anim calcmode="lin" valueType="num">
                                      <p:cBhvr additive="base">
                                        <p:cTn id="28" dur="250" fill="hold"/>
                                        <p:tgtEl>
                                          <p:spTgt spid="28"/>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2" presetClass="entr" presetSubtype="2"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 fill="hold"/>
                                        <p:tgtEl>
                                          <p:spTgt spid="17"/>
                                        </p:tgtEl>
                                        <p:attrNameLst>
                                          <p:attrName>ppt_x</p:attrName>
                                        </p:attrNameLst>
                                      </p:cBhvr>
                                      <p:tavLst>
                                        <p:tav tm="0">
                                          <p:val>
                                            <p:strVal val="1+#ppt_w/2"/>
                                          </p:val>
                                        </p:tav>
                                        <p:tav tm="100000">
                                          <p:val>
                                            <p:strVal val="#ppt_x"/>
                                          </p:val>
                                        </p:tav>
                                      </p:tavLst>
                                    </p:anim>
                                    <p:anim calcmode="lin" valueType="num">
                                      <p:cBhvr additive="base">
                                        <p:cTn id="33"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P spid="14" grpId="0"/>
      <p:bldP spid="16" grpId="0"/>
      <p:bldP spid="28" grpId="0" animBg="1"/>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34041" cy="830997"/>
          </a:xfrm>
          <a:prstGeom prst="rect">
            <a:avLst/>
          </a:prstGeom>
          <a:noFill/>
        </p:spPr>
        <p:txBody>
          <a:bodyPr wrap="none" rtlCol="0">
            <a:spAutoFit/>
          </a:bodyPr>
          <a:lstStyle/>
          <a:p>
            <a:r>
              <a:rPr lang="sv-SE" sz="4800" b="1" dirty="0"/>
              <a:t>Bir </a:t>
            </a:r>
            <a:r>
              <a:rPr lang="tr-TR" sz="4800" b="1" dirty="0" smtClean="0"/>
              <a:t>Y</a:t>
            </a:r>
            <a:r>
              <a:rPr lang="sv-SE" sz="4800" b="1" dirty="0" smtClean="0"/>
              <a:t>akınınız </a:t>
            </a:r>
            <a:r>
              <a:rPr lang="tr-TR" sz="4800" b="1" dirty="0"/>
              <a:t>K</a:t>
            </a:r>
            <a:r>
              <a:rPr lang="sv-SE" sz="4800" b="1" dirty="0" smtClean="0"/>
              <a:t>ullanıyorsa</a:t>
            </a:r>
            <a:r>
              <a:rPr lang="sv-SE" sz="4800" b="1" dirty="0"/>
              <a:t>...</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 problemi hakkında herhangi </a:t>
              </a:r>
            </a:p>
            <a:p>
              <a:r>
                <a:rPr lang="tr-TR" sz="2000" dirty="0">
                  <a:solidFill>
                    <a:srgbClr val="575757"/>
                  </a:solidFill>
                </a:rPr>
                <a:t>bir bilgiye sahip olmadan arkadaşınızı </a:t>
              </a:r>
            </a:p>
            <a:p>
              <a:r>
                <a:rPr lang="tr-TR" sz="2000" dirty="0">
                  <a:solidFill>
                    <a:srgbClr val="575757"/>
                  </a:solidFill>
                </a:rPr>
                <a:t>suçlamaktan ve yargılamaktan kaçının.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554927" y="2844032"/>
            <a:ext cx="5778760" cy="1015663"/>
            <a:chOff x="554927" y="1881525"/>
            <a:chExt cx="5778760" cy="1015663"/>
          </a:xfrm>
        </p:grpSpPr>
        <p:sp>
          <p:nvSpPr>
            <p:cNvPr id="18" name="Metin kutusu 17"/>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kullanımına başlama sürecini ve </a:t>
              </a:r>
            </a:p>
            <a:p>
              <a:r>
                <a:rPr lang="tr-TR" sz="2000" dirty="0">
                  <a:solidFill>
                    <a:srgbClr val="575757"/>
                  </a:solidFill>
                </a:rPr>
                <a:t>nedenlerini bilmeden ahlak dersi </a:t>
              </a:r>
            </a:p>
            <a:p>
              <a:r>
                <a:rPr lang="tr-TR" sz="2000" dirty="0">
                  <a:solidFill>
                    <a:srgbClr val="575757"/>
                  </a:solidFill>
                </a:rPr>
                <a:t>vermeye kalkışmayın.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3905823"/>
            <a:ext cx="6461516" cy="1323439"/>
            <a:chOff x="554927" y="1881525"/>
            <a:chExt cx="5778760" cy="1323439"/>
          </a:xfrm>
        </p:grpSpPr>
        <p:sp>
          <p:nvSpPr>
            <p:cNvPr id="21" name="Metin kutusu 20"/>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Arkadaşınız onunla kurmaya çalıştığınız </a:t>
              </a:r>
            </a:p>
            <a:p>
              <a:r>
                <a:rPr lang="tr-TR" sz="2000" dirty="0">
                  <a:solidFill>
                    <a:srgbClr val="575757"/>
                  </a:solidFill>
                </a:rPr>
                <a:t>iletişimde size karşıt tepki gösterebilir. </a:t>
              </a:r>
            </a:p>
            <a:p>
              <a:r>
                <a:rPr lang="tr-TR" sz="2000" dirty="0">
                  <a:solidFill>
                    <a:srgbClr val="575757"/>
                  </a:solidFill>
                </a:rPr>
                <a:t>İletişim kurmaktan vazgeçmeyin, </a:t>
              </a:r>
            </a:p>
            <a:p>
              <a:r>
                <a:rPr lang="tr-TR" sz="2000" dirty="0">
                  <a:solidFill>
                    <a:srgbClr val="575757"/>
                  </a:solidFill>
                </a:rPr>
                <a:t>pes etmeyin. </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0695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34041" cy="830997"/>
          </a:xfrm>
          <a:prstGeom prst="rect">
            <a:avLst/>
          </a:prstGeom>
          <a:noFill/>
        </p:spPr>
        <p:txBody>
          <a:bodyPr wrap="none" rtlCol="0">
            <a:spAutoFit/>
          </a:bodyPr>
          <a:lstStyle/>
          <a:p>
            <a:r>
              <a:rPr lang="sv-SE" sz="4800" b="1" dirty="0"/>
              <a:t>Bir </a:t>
            </a:r>
            <a:r>
              <a:rPr lang="tr-TR" sz="4800" b="1" dirty="0" smtClean="0"/>
              <a:t>Y</a:t>
            </a:r>
            <a:r>
              <a:rPr lang="sv-SE" sz="4800" b="1" dirty="0" smtClean="0"/>
              <a:t>akınınız </a:t>
            </a:r>
            <a:r>
              <a:rPr lang="tr-TR" sz="4800" b="1" dirty="0"/>
              <a:t>K</a:t>
            </a:r>
            <a:r>
              <a:rPr lang="sv-SE" sz="4800" b="1" dirty="0" smtClean="0"/>
              <a:t>ullanıyorsa</a:t>
            </a:r>
            <a:r>
              <a:rPr lang="sv-SE" sz="4800" b="1" dirty="0"/>
              <a:t>...</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Arkadaşınızın her söylediğine güvenmeyin. </a:t>
              </a:r>
            </a:p>
            <a:p>
              <a:r>
                <a:rPr lang="tr-TR" sz="2000" dirty="0">
                  <a:solidFill>
                    <a:srgbClr val="575757"/>
                  </a:solidFill>
                </a:rPr>
                <a:t>Çünkü madde kullanan kişiler çok </a:t>
              </a:r>
            </a:p>
            <a:p>
              <a:r>
                <a:rPr lang="tr-TR" sz="2000" dirty="0">
                  <a:solidFill>
                    <a:srgbClr val="575757"/>
                  </a:solidFill>
                </a:rPr>
                <a:t>yalan söylerler.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844032"/>
            <a:ext cx="5778760" cy="1015663"/>
            <a:chOff x="554927" y="1881525"/>
            <a:chExt cx="5778760" cy="1015663"/>
          </a:xfrm>
        </p:grpSpPr>
        <p:sp>
          <p:nvSpPr>
            <p:cNvPr id="18" name="Metin kutusu 17"/>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kullanımı sonucunda yaşadığı problemlerde arkadaşınıza sorumluluğun kendisinde olduğunu hatırlatın. Bu nedenle kendinizi suçlamayın.</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3905823"/>
            <a:ext cx="5778760" cy="1015663"/>
            <a:chOff x="554927" y="1881525"/>
            <a:chExt cx="5778760" cy="1015663"/>
          </a:xfrm>
        </p:grpSpPr>
        <p:sp>
          <p:nvSpPr>
            <p:cNvPr id="21" name="Metin kutusu 20"/>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Madde kullanımının doğru olarak algılanmasında güvendiğiniz kişilerden (aile, psikolojik danışma birimleri) </a:t>
              </a:r>
              <a:r>
                <a:rPr lang="tr-TR" sz="2000" dirty="0" smtClean="0">
                  <a:solidFill>
                    <a:srgbClr val="575757"/>
                  </a:solidFill>
                </a:rPr>
                <a:t>bilgi </a:t>
              </a:r>
              <a:r>
                <a:rPr lang="tr-TR" sz="2000" dirty="0">
                  <a:solidFill>
                    <a:srgbClr val="575757"/>
                  </a:solidFill>
                </a:rPr>
                <a:t>desteği alın.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02235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250" fill="hold"/>
                                        <p:tgtEl>
                                          <p:spTgt spid="24"/>
                                        </p:tgtEl>
                                        <p:attrNameLst>
                                          <p:attrName>ppt_x</p:attrName>
                                        </p:attrNameLst>
                                      </p:cBhvr>
                                      <p:tavLst>
                                        <p:tav tm="0">
                                          <p:val>
                                            <p:strVal val="1+#ppt_w/2"/>
                                          </p:val>
                                        </p:tav>
                                        <p:tav tm="100000">
                                          <p:val>
                                            <p:strVal val="#ppt_x"/>
                                          </p:val>
                                        </p:tav>
                                      </p:tavLst>
                                    </p:anim>
                                    <p:anim calcmode="lin" valueType="num">
                                      <p:cBhvr additive="base">
                                        <p:cTn id="17" dur="25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34041" cy="830997"/>
          </a:xfrm>
          <a:prstGeom prst="rect">
            <a:avLst/>
          </a:prstGeom>
          <a:noFill/>
        </p:spPr>
        <p:txBody>
          <a:bodyPr wrap="none" rtlCol="0">
            <a:spAutoFit/>
          </a:bodyPr>
          <a:lstStyle/>
          <a:p>
            <a:r>
              <a:rPr lang="sv-SE" sz="4800" b="1" dirty="0"/>
              <a:t>Bir </a:t>
            </a:r>
            <a:r>
              <a:rPr lang="tr-TR" sz="4800" b="1" dirty="0" smtClean="0"/>
              <a:t>Y</a:t>
            </a:r>
            <a:r>
              <a:rPr lang="sv-SE" sz="4800" b="1" dirty="0" smtClean="0"/>
              <a:t>akınınız </a:t>
            </a:r>
            <a:r>
              <a:rPr lang="tr-TR" sz="4800" b="1" dirty="0"/>
              <a:t>K</a:t>
            </a:r>
            <a:r>
              <a:rPr lang="sv-SE" sz="4800" b="1" dirty="0" smtClean="0"/>
              <a:t>ullanıyorsa</a:t>
            </a:r>
            <a:r>
              <a:rPr lang="sv-SE" sz="4800" b="1" dirty="0"/>
              <a:t>...</a:t>
            </a:r>
            <a:endParaRPr lang="tr-TR" sz="4800" b="1" dirty="0"/>
          </a:p>
        </p:txBody>
      </p:sp>
      <p:grpSp>
        <p:nvGrpSpPr>
          <p:cNvPr id="10" name="Grup 9"/>
          <p:cNvGrpSpPr/>
          <p:nvPr/>
        </p:nvGrpSpPr>
        <p:grpSpPr>
          <a:xfrm>
            <a:off x="554927" y="1809110"/>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Madde kullanmak amacıyla bulundurmanın </a:t>
              </a:r>
            </a:p>
            <a:p>
              <a:r>
                <a:rPr lang="tr-TR" sz="2000" dirty="0">
                  <a:solidFill>
                    <a:srgbClr val="575757"/>
                  </a:solidFill>
                </a:rPr>
                <a:t>bir suç olduğunu unutmayın. Bu nedenle </a:t>
              </a:r>
            </a:p>
            <a:p>
              <a:r>
                <a:rPr lang="tr-TR" sz="2000" dirty="0">
                  <a:solidFill>
                    <a:srgbClr val="575757"/>
                  </a:solidFill>
                </a:rPr>
                <a:t>bu süreçte kendinizi korumayı unutmayın. </a:t>
              </a:r>
            </a:p>
            <a:p>
              <a:r>
                <a:rPr lang="tr-TR" sz="2000" dirty="0">
                  <a:solidFill>
                    <a:srgbClr val="575757"/>
                  </a:solidFill>
                </a:rPr>
                <a:t>Arkadaşınızla yalnız kalmamaya dikkat edin.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3210224"/>
            <a:ext cx="5778760" cy="1015663"/>
            <a:chOff x="554927" y="1881525"/>
            <a:chExt cx="5778760" cy="1015663"/>
          </a:xfrm>
        </p:grpSpPr>
        <p:sp>
          <p:nvSpPr>
            <p:cNvPr id="21" name="Metin kutusu 20"/>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Arkadaşınızı güvenebileceği bir uzmanla </a:t>
              </a:r>
            </a:p>
            <a:p>
              <a:r>
                <a:rPr lang="tr-TR" sz="2000" dirty="0">
                  <a:solidFill>
                    <a:srgbClr val="575757"/>
                  </a:solidFill>
                </a:rPr>
                <a:t>(psikolog, hekim gibi) görüşmeye </a:t>
              </a:r>
            </a:p>
            <a:p>
              <a:r>
                <a:rPr lang="tr-TR" sz="2000" dirty="0">
                  <a:solidFill>
                    <a:srgbClr val="575757"/>
                  </a:solidFill>
                </a:rPr>
                <a:t>teşvik edin.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
        <p:nvSpPr>
          <p:cNvPr id="2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341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250" fill="hold"/>
                                        <p:tgtEl>
                                          <p:spTgt spid="23"/>
                                        </p:tgtEl>
                                        <p:attrNameLst>
                                          <p:attrName>ppt_x</p:attrName>
                                        </p:attrNameLst>
                                      </p:cBhvr>
                                      <p:tavLst>
                                        <p:tav tm="0">
                                          <p:val>
                                            <p:strVal val="1+#ppt_w/2"/>
                                          </p:val>
                                        </p:tav>
                                        <p:tav tm="100000">
                                          <p:val>
                                            <p:strVal val="#ppt_x"/>
                                          </p:val>
                                        </p:tav>
                                      </p:tavLst>
                                    </p:anim>
                                    <p:anim calcmode="lin" valueType="num">
                                      <p:cBhvr additive="base">
                                        <p:cTn id="17" dur="250" fill="hold"/>
                                        <p:tgtEl>
                                          <p:spTgt spid="2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607124" cy="830997"/>
          </a:xfrm>
          <a:prstGeom prst="rect">
            <a:avLst/>
          </a:prstGeom>
          <a:noFill/>
        </p:spPr>
        <p:txBody>
          <a:bodyPr wrap="none" rtlCol="0">
            <a:spAutoFit/>
          </a:bodyPr>
          <a:lstStyle/>
          <a:p>
            <a:r>
              <a:rPr lang="tr-TR" sz="4800" b="1" dirty="0"/>
              <a:t>Duyarlılık</a:t>
            </a:r>
          </a:p>
        </p:txBody>
      </p:sp>
      <p:pic>
        <p:nvPicPr>
          <p:cNvPr id="3" name="Duyarlılı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5400" y="1692137"/>
            <a:ext cx="6175513" cy="3473726"/>
          </a:xfrm>
          <a:prstGeom prst="rect">
            <a:avLst/>
          </a:prstGeom>
        </p:spPr>
      </p:pic>
    </p:spTree>
    <p:extLst>
      <p:ext uri="{BB962C8B-B14F-4D97-AF65-F5344CB8AC3E}">
        <p14:creationId xmlns:p14="http://schemas.microsoft.com/office/powerpoint/2010/main" val="23084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video fullScrn="1">
              <p:cMediaNode vol="80000">
                <p:cTn id="18" fill="hold" display="0">
                  <p:stCondLst>
                    <p:cond delay="indefinite"/>
                  </p:stCondLst>
                </p:cTn>
                <p:tgtEl>
                  <p:spTgt spid="3"/>
                </p:tgtEl>
              </p:cMediaNode>
            </p:video>
          </p:childTnLst>
        </p:cTn>
      </p:par>
    </p:tnLst>
    <p:bldLst>
      <p:bldP spid="9"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a:srcRect t="4238" r="45486" b="59404"/>
          <a:stretch/>
        </p:blipFill>
        <p:spPr>
          <a:xfrm>
            <a:off x="0" y="1"/>
            <a:ext cx="12192000" cy="6858000"/>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210434"/>
            <a:ext cx="5627566" cy="830997"/>
          </a:xfrm>
          <a:prstGeom prst="rect">
            <a:avLst/>
          </a:prstGeom>
          <a:noFill/>
        </p:spPr>
        <p:txBody>
          <a:bodyPr wrap="none" rtlCol="0">
            <a:spAutoFit/>
          </a:bodyPr>
          <a:lstStyle/>
          <a:p>
            <a:r>
              <a:rPr lang="tr-TR" sz="4800" b="1" dirty="0">
                <a:solidFill>
                  <a:schemeClr val="bg1"/>
                </a:solidFill>
              </a:rPr>
              <a:t>Ağa düşmemek için...</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2" name="Dikdörtgen 11"/>
          <p:cNvSpPr/>
          <p:nvPr/>
        </p:nvSpPr>
        <p:spPr>
          <a:xfrm>
            <a:off x="1016822" y="2155497"/>
            <a:ext cx="7058774" cy="1015663"/>
          </a:xfrm>
          <a:prstGeom prst="rect">
            <a:avLst/>
          </a:prstGeom>
        </p:spPr>
        <p:txBody>
          <a:bodyPr wrap="square">
            <a:spAutoFit/>
          </a:bodyPr>
          <a:lstStyle/>
          <a:p>
            <a:r>
              <a:rPr lang="tr-TR" sz="2000" dirty="0">
                <a:solidFill>
                  <a:schemeClr val="bg1"/>
                </a:solidFill>
              </a:rPr>
              <a:t>Bağımlılık yapıcı bir maddeyi kullanmaya davet eden bir kişiye karşı hangi söz, tutum ve davranışları benimseyebilirsiniz? Riskli durumların dışında kalmak için neler yapabilirsiniz?</a:t>
            </a:r>
          </a:p>
        </p:txBody>
      </p:sp>
      <p:pic>
        <p:nvPicPr>
          <p:cNvPr id="16" name="Resim 15">
            <a:extLst>
              <a:ext uri="{FF2B5EF4-FFF2-40B4-BE49-F238E27FC236}">
                <a16:creationId xmlns:a16="http://schemas.microsoft.com/office/drawing/2014/main" id="{2439A119-10CB-C248-8ED9-E08256636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373" y="5792222"/>
            <a:ext cx="3505200" cy="596900"/>
          </a:xfrm>
          <a:prstGeom prst="rect">
            <a:avLst/>
          </a:prstGeom>
        </p:spPr>
      </p:pic>
      <p:sp>
        <p:nvSpPr>
          <p:cNvPr id="17" name="Rectangle 13">
            <a:extLst>
              <a:ext uri="{FF2B5EF4-FFF2-40B4-BE49-F238E27FC236}">
                <a16:creationId xmlns:a16="http://schemas.microsoft.com/office/drawing/2014/main" id="{61E81EFB-F7E7-384C-BA85-6CACE825C471}"/>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83122F61-8AE3-B546-9A95-CA20D5A08C0C}"/>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34</a:t>
            </a:fld>
            <a:endParaRPr lang="tr-TR" sz="2400" b="1" dirty="0">
              <a:solidFill>
                <a:srgbClr val="DADADA"/>
              </a:solidFill>
            </a:endParaRPr>
          </a:p>
        </p:txBody>
      </p:sp>
    </p:spTree>
    <p:extLst>
      <p:ext uri="{BB962C8B-B14F-4D97-AF65-F5344CB8AC3E}">
        <p14:creationId xmlns:p14="http://schemas.microsoft.com/office/powerpoint/2010/main" val="22223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E61F4F"/>
              </a:solidFill>
            </a:endParaRPr>
          </a:p>
        </p:txBody>
      </p:sp>
      <p:sp>
        <p:nvSpPr>
          <p:cNvPr id="14" name="Metin kutusu 13"/>
          <p:cNvSpPr txBox="1"/>
          <p:nvPr/>
        </p:nvSpPr>
        <p:spPr>
          <a:xfrm>
            <a:off x="356650" y="388099"/>
            <a:ext cx="3447162" cy="830997"/>
          </a:xfrm>
          <a:prstGeom prst="rect">
            <a:avLst/>
          </a:prstGeom>
          <a:noFill/>
        </p:spPr>
        <p:txBody>
          <a:bodyPr wrap="none" rtlCol="0">
            <a:spAutoFit/>
          </a:bodyPr>
          <a:lstStyle/>
          <a:p>
            <a:r>
              <a:rPr lang="tr-TR" sz="4800" b="1" dirty="0"/>
              <a:t>Uzak </a:t>
            </a:r>
            <a:r>
              <a:rPr lang="tr-TR" sz="4800" b="1" dirty="0" smtClean="0"/>
              <a:t>Kalmak</a:t>
            </a:r>
            <a:endParaRPr lang="tr-TR" sz="4800" b="1" dirty="0"/>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t="-11000" b="-1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7003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3527312" cy="830997"/>
          </a:xfrm>
          <a:prstGeom prst="rect">
            <a:avLst/>
          </a:prstGeom>
          <a:noFill/>
        </p:spPr>
        <p:txBody>
          <a:bodyPr wrap="none" rtlCol="0">
            <a:spAutoFit/>
          </a:bodyPr>
          <a:lstStyle/>
          <a:p>
            <a:r>
              <a:rPr lang="tr-TR" sz="4800" b="1" dirty="0"/>
              <a:t>Uygun </a:t>
            </a:r>
            <a:r>
              <a:rPr lang="tr-TR" sz="4800" b="1" dirty="0" smtClean="0"/>
              <a:t>Kişiler</a:t>
            </a:r>
            <a:endParaRPr lang="tr-TR" sz="4800" b="1" dirty="0"/>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1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t="-11000" b="-1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3422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250" fill="hold"/>
                                        <p:tgtEl>
                                          <p:spTgt spid="17"/>
                                        </p:tgtEl>
                                        <p:attrNameLst>
                                          <p:attrName>ppt_x</p:attrName>
                                        </p:attrNameLst>
                                      </p:cBhvr>
                                      <p:tavLst>
                                        <p:tav tm="0">
                                          <p:val>
                                            <p:strVal val="1+#ppt_w/2"/>
                                          </p:val>
                                        </p:tav>
                                        <p:tav tm="100000">
                                          <p:val>
                                            <p:strVal val="#ppt_x"/>
                                          </p:val>
                                        </p:tav>
                                      </p:tavLst>
                                    </p:anim>
                                    <p:anim calcmode="lin" valueType="num">
                                      <p:cBhvr additive="base">
                                        <p:cTn id="21"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746177" y="2016328"/>
            <a:ext cx="9144000" cy="400110"/>
          </a:xfrm>
          <a:prstGeom prst="rect">
            <a:avLst/>
          </a:prstGeom>
        </p:spPr>
        <p:txBody>
          <a:bodyPr wrap="square">
            <a:spAutoFit/>
          </a:bodyPr>
          <a:lstStyle/>
          <a:p>
            <a:r>
              <a:rPr lang="tr-TR" sz="2000" dirty="0">
                <a:solidFill>
                  <a:srgbClr val="575757"/>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
        <p:nvSpPr>
          <p:cNvPr id="16" name="Freeform 5">
            <a:extLst>
              <a:ext uri="{FF2B5EF4-FFF2-40B4-BE49-F238E27FC236}">
                <a16:creationId xmlns:a16="http://schemas.microsoft.com/office/drawing/2014/main" id="{90C14CBD-3A36-8B4F-AD17-119331E151F3}"/>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B752D"/>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Metin kutusu 16">
            <a:extLst>
              <a:ext uri="{FF2B5EF4-FFF2-40B4-BE49-F238E27FC236}">
                <a16:creationId xmlns:a16="http://schemas.microsoft.com/office/drawing/2014/main" id="{BD6CAA19-9292-EE4E-972F-3498EDADD1D3}"/>
              </a:ext>
            </a:extLst>
          </p:cNvPr>
          <p:cNvSpPr txBox="1"/>
          <p:nvPr/>
        </p:nvSpPr>
        <p:spPr>
          <a:xfrm>
            <a:off x="356650" y="481179"/>
            <a:ext cx="7923284" cy="830997"/>
          </a:xfrm>
          <a:prstGeom prst="rect">
            <a:avLst/>
          </a:prstGeom>
          <a:noFill/>
        </p:spPr>
        <p:txBody>
          <a:bodyPr wrap="square" rtlCol="0">
            <a:spAutoFit/>
          </a:bodyPr>
          <a:lstStyle/>
          <a:p>
            <a:r>
              <a:rPr lang="tr-TR" sz="4800" b="1" dirty="0"/>
              <a:t>Birlikte </a:t>
            </a:r>
            <a:r>
              <a:rPr lang="tr-TR" sz="4800" b="1" dirty="0" smtClean="0"/>
              <a:t>Tartışalım</a:t>
            </a:r>
            <a:endParaRPr lang="tr-TR" sz="4800" b="1" dirty="0"/>
          </a:p>
        </p:txBody>
      </p:sp>
    </p:spTree>
    <p:extLst>
      <p:ext uri="{BB962C8B-B14F-4D97-AF65-F5344CB8AC3E}">
        <p14:creationId xmlns:p14="http://schemas.microsoft.com/office/powerpoint/2010/main" val="9003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50" fill="hold"/>
                                        <p:tgtEl>
                                          <p:spTgt spid="16"/>
                                        </p:tgtEl>
                                        <p:attrNameLst>
                                          <p:attrName>ppt_x</p:attrName>
                                        </p:attrNameLst>
                                      </p:cBhvr>
                                      <p:tavLst>
                                        <p:tav tm="0">
                                          <p:val>
                                            <p:strVal val="0-#ppt_w/2"/>
                                          </p:val>
                                        </p:tav>
                                        <p:tav tm="100000">
                                          <p:val>
                                            <p:strVal val="#ppt_x"/>
                                          </p:val>
                                        </p:tav>
                                      </p:tavLst>
                                    </p:anim>
                                    <p:anim calcmode="lin" valueType="num">
                                      <p:cBhvr additive="base">
                                        <p:cTn id="8" dur="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536435" cy="830997"/>
          </a:xfrm>
          <a:prstGeom prst="rect">
            <a:avLst/>
          </a:prstGeom>
          <a:noFill/>
        </p:spPr>
        <p:txBody>
          <a:bodyPr wrap="none" rtlCol="0">
            <a:spAutoFit/>
          </a:bodyPr>
          <a:lstStyle/>
          <a:p>
            <a:r>
              <a:rPr lang="tr-TR" sz="4800" b="1" dirty="0"/>
              <a:t>Hayır </a:t>
            </a:r>
            <a:r>
              <a:rPr lang="tr-TR" sz="4800" b="1" dirty="0" smtClean="0"/>
              <a:t>Diyebilmek</a:t>
            </a:r>
            <a:endParaRPr lang="tr-TR" sz="48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3901753" y="2724023"/>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a:t>
            </a:r>
            <a:r>
              <a:rPr lang="tr-TR" sz="2000" b="1" dirty="0">
                <a:solidFill>
                  <a:srgbClr val="E61F4F"/>
                </a:solidFill>
              </a:rPr>
              <a:t>Hayır!</a:t>
            </a:r>
            <a:r>
              <a:rPr lang="tr-TR" sz="2000" dirty="0">
                <a:solidFill>
                  <a:srgbClr val="575757"/>
                </a:solidFill>
              </a:rPr>
              <a:t> demektir.</a:t>
            </a:r>
          </a:p>
        </p:txBody>
      </p:sp>
      <p:pic>
        <p:nvPicPr>
          <p:cNvPr id="3" name="Resim 2"/>
          <p:cNvPicPr>
            <a:picLocks noChangeAspect="1"/>
          </p:cNvPicPr>
          <p:nvPr/>
        </p:nvPicPr>
        <p:blipFill>
          <a:blip r:embed="rId3"/>
          <a:stretch>
            <a:fillRect/>
          </a:stretch>
        </p:blipFill>
        <p:spPr>
          <a:xfrm>
            <a:off x="589732" y="1681688"/>
            <a:ext cx="2812500" cy="3285000"/>
          </a:xfrm>
          <a:prstGeom prst="rect">
            <a:avLst/>
          </a:prstGeom>
        </p:spPr>
      </p:pic>
    </p:spTree>
    <p:extLst>
      <p:ext uri="{BB962C8B-B14F-4D97-AF65-F5344CB8AC3E}">
        <p14:creationId xmlns:p14="http://schemas.microsoft.com/office/powerpoint/2010/main" val="38402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250" fill="hold"/>
                                        <p:tgtEl>
                                          <p:spTgt spid="9"/>
                                        </p:tgtEl>
                                        <p:attrNameLst>
                                          <p:attrName>ppt_x</p:attrName>
                                        </p:attrNameLst>
                                      </p:cBhvr>
                                      <p:tavLst>
                                        <p:tav tm="0">
                                          <p:val>
                                            <p:strVal val="0-#ppt_w/2"/>
                                          </p:val>
                                        </p:tav>
                                        <p:tav tm="100000">
                                          <p:val>
                                            <p:strVal val="#ppt_x"/>
                                          </p:val>
                                        </p:tav>
                                      </p:tavLst>
                                    </p:anim>
                                    <p:anim calcmode="lin" valueType="num">
                                      <p:cBhvr additive="base">
                                        <p:cTn id="16" dur="25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50"/>
                                        <p:tgtEl>
                                          <p:spTgt spid="3"/>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P spid="15"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7923284" cy="830997"/>
          </a:xfrm>
          <a:prstGeom prst="rect">
            <a:avLst/>
          </a:prstGeom>
          <a:noFill/>
        </p:spPr>
        <p:txBody>
          <a:bodyPr wrap="square" rtlCol="0">
            <a:spAutoFit/>
          </a:bodyPr>
          <a:lstStyle/>
          <a:p>
            <a:r>
              <a:rPr lang="sv-SE" sz="4800" b="1" dirty="0"/>
              <a:t>Hayır </a:t>
            </a:r>
            <a:r>
              <a:rPr lang="tr-TR" sz="4800" b="1" dirty="0" smtClean="0"/>
              <a:t>D</a:t>
            </a:r>
            <a:r>
              <a:rPr lang="sv-SE" sz="4800" b="1" dirty="0" smtClean="0"/>
              <a:t>emek </a:t>
            </a:r>
            <a:r>
              <a:rPr lang="tr-TR" sz="4800" b="1" dirty="0"/>
              <a:t>N</a:t>
            </a:r>
            <a:r>
              <a:rPr lang="sv-SE" sz="4800" b="1" dirty="0" smtClean="0"/>
              <a:t>eden</a:t>
            </a:r>
            <a:r>
              <a:rPr lang="tr-TR" sz="4800" b="1" dirty="0" smtClean="0"/>
              <a:t> </a:t>
            </a:r>
            <a:r>
              <a:rPr lang="tr-TR" sz="4800" b="1" dirty="0"/>
              <a:t>Ö</a:t>
            </a:r>
            <a:r>
              <a:rPr lang="sv-SE" sz="4800" b="1" dirty="0" smtClean="0"/>
              <a:t>nemli</a:t>
            </a:r>
            <a:r>
              <a:rPr lang="sv-SE" sz="4800" b="1" dirty="0"/>
              <a:t>?</a:t>
            </a:r>
            <a:endParaRPr lang="tr-TR" sz="4800" b="1" dirty="0"/>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44" name="Grup 43"/>
          <p:cNvGrpSpPr/>
          <p:nvPr/>
        </p:nvGrpSpPr>
        <p:grpSpPr>
          <a:xfrm>
            <a:off x="554927" y="2267207"/>
            <a:ext cx="7385915" cy="1015663"/>
            <a:chOff x="554927" y="1881525"/>
            <a:chExt cx="7385915" cy="1015663"/>
          </a:xfrm>
        </p:grpSpPr>
        <p:sp>
          <p:nvSpPr>
            <p:cNvPr id="45" name="Metin kutusu 44"/>
            <p:cNvSpPr txBox="1"/>
            <p:nvPr/>
          </p:nvSpPr>
          <p:spPr>
            <a:xfrm>
              <a:off x="746176" y="1881525"/>
              <a:ext cx="7194666" cy="1015663"/>
            </a:xfrm>
            <a:prstGeom prst="rect">
              <a:avLst/>
            </a:prstGeom>
            <a:noFill/>
          </p:spPr>
          <p:txBody>
            <a:bodyPr wrap="square" rtlCol="0">
              <a:spAutoFit/>
            </a:bodyPr>
            <a:lstStyle/>
            <a:p>
              <a:r>
                <a:rPr lang="tr-TR" sz="2000" dirty="0">
                  <a:solidFill>
                    <a:srgbClr val="575757"/>
                  </a:solidFill>
                </a:rPr>
                <a:t>“Hayır!” demek, güvenli davranışın bir göstergesidir. İstenmeyen</a:t>
              </a:r>
            </a:p>
            <a:p>
              <a:r>
                <a:rPr lang="tr-TR" sz="2000" dirty="0">
                  <a:solidFill>
                    <a:srgbClr val="575757"/>
                  </a:solidFill>
                </a:rPr>
                <a:t>taleplere ve tekliflere karşı “Hayır!” demeye başladıkça kişinin hayatı üzerindeki kontrol duygusu ve kendine olan güveni artar.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grpSp>
        <p:nvGrpSpPr>
          <p:cNvPr id="48" name="Grup 47"/>
          <p:cNvGrpSpPr/>
          <p:nvPr/>
        </p:nvGrpSpPr>
        <p:grpSpPr>
          <a:xfrm>
            <a:off x="554927" y="3581958"/>
            <a:ext cx="7231911" cy="1015663"/>
            <a:chOff x="554927" y="1881525"/>
            <a:chExt cx="7231911" cy="1015663"/>
          </a:xfrm>
        </p:grpSpPr>
        <p:sp>
          <p:nvSpPr>
            <p:cNvPr id="49" name="Metin kutusu 48"/>
            <p:cNvSpPr txBox="1"/>
            <p:nvPr/>
          </p:nvSpPr>
          <p:spPr>
            <a:xfrm>
              <a:off x="746176" y="1881525"/>
              <a:ext cx="7040662" cy="1015663"/>
            </a:xfrm>
            <a:prstGeom prst="rect">
              <a:avLst/>
            </a:prstGeom>
            <a:noFill/>
          </p:spPr>
          <p:txBody>
            <a:bodyPr wrap="square" rtlCol="0">
              <a:spAutoFit/>
            </a:bodyPr>
            <a:lstStyle/>
            <a:p>
              <a:r>
                <a:rPr lang="tr-TR" sz="2000" dirty="0">
                  <a:solidFill>
                    <a:srgbClr val="575757"/>
                  </a:solidFill>
                </a:rPr>
                <a:t>“Hayır!” demeyi öğrenemeyen kişi, madde kullanan arkadaşının</a:t>
              </a:r>
            </a:p>
            <a:p>
              <a:r>
                <a:rPr lang="tr-TR" sz="2000" dirty="0">
                  <a:solidFill>
                    <a:srgbClr val="575757"/>
                  </a:solidFill>
                </a:rPr>
                <a:t>madde teklifini de reddedemeyecek ve sonuçta bağımlılığın ilk</a:t>
              </a:r>
            </a:p>
            <a:p>
              <a:r>
                <a:rPr lang="tr-TR" sz="2000" dirty="0">
                  <a:solidFill>
                    <a:srgbClr val="575757"/>
                  </a:solidFill>
                </a:rPr>
                <a:t>adımı olan deneme basamağıyla karşı karşıya kalacaktır.</a:t>
              </a:r>
            </a:p>
          </p:txBody>
        </p:sp>
        <p:pic>
          <p:nvPicPr>
            <p:cNvPr id="50" name="Resim 49"/>
            <p:cNvPicPr>
              <a:picLocks noChangeAspect="1"/>
            </p:cNvPicPr>
            <p:nvPr/>
          </p:nvPicPr>
          <p:blipFill>
            <a:blip r:embed="rId4"/>
            <a:stretch>
              <a:fillRect/>
            </a:stretch>
          </p:blipFill>
          <p:spPr>
            <a:xfrm>
              <a:off x="554927" y="1991580"/>
              <a:ext cx="191250" cy="180000"/>
            </a:xfrm>
            <a:prstGeom prst="rect">
              <a:avLst/>
            </a:prstGeom>
          </p:spPr>
        </p:pic>
      </p:grpSp>
      <p:sp>
        <p:nvSpPr>
          <p:cNvPr id="19" name="object 3"/>
          <p:cNvSpPr/>
          <p:nvPr/>
        </p:nvSpPr>
        <p:spPr>
          <a:xfrm>
            <a:off x="9104930" y="5028994"/>
            <a:ext cx="2064601" cy="1132263"/>
          </a:xfrm>
          <a:prstGeom prst="rect">
            <a:avLst/>
          </a:prstGeom>
          <a:blipFill>
            <a:blip r:embed="rId5" cstate="print"/>
            <a:stretch>
              <a:fillRect/>
            </a:stretch>
          </a:blipFill>
        </p:spPr>
        <p:txBody>
          <a:bodyPr wrap="square" lIns="0" tIns="0" rIns="0" bIns="0" rtlCol="0"/>
          <a:lstStyle/>
          <a:p>
            <a:endParaRPr/>
          </a:p>
        </p:txBody>
      </p:sp>
      <p:sp>
        <p:nvSpPr>
          <p:cNvPr id="20" name="Rectangle 13">
            <a:extLst>
              <a:ext uri="{FF2B5EF4-FFF2-40B4-BE49-F238E27FC236}">
                <a16:creationId xmlns:a16="http://schemas.microsoft.com/office/drawing/2014/main" id="{ACD85350-6D9F-5843-BF2C-FEC92C088AB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1" name="Metin kutusu 20">
            <a:extLst>
              <a:ext uri="{FF2B5EF4-FFF2-40B4-BE49-F238E27FC236}">
                <a16:creationId xmlns:a16="http://schemas.microsoft.com/office/drawing/2014/main" id="{A288E71D-6AE1-384C-993B-B7F3F69DF61C}"/>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39</a:t>
            </a:fld>
            <a:endParaRPr lang="tr-TR" sz="2400" b="1" dirty="0">
              <a:solidFill>
                <a:srgbClr val="DADADA"/>
              </a:solidFill>
            </a:endParaRPr>
          </a:p>
        </p:txBody>
      </p:sp>
    </p:spTree>
    <p:extLst>
      <p:ext uri="{BB962C8B-B14F-4D97-AF65-F5344CB8AC3E}">
        <p14:creationId xmlns:p14="http://schemas.microsoft.com/office/powerpoint/2010/main" val="17176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250" fill="hold"/>
                                        <p:tgtEl>
                                          <p:spTgt spid="42"/>
                                        </p:tgtEl>
                                        <p:attrNameLst>
                                          <p:attrName>ppt_x</p:attrName>
                                        </p:attrNameLst>
                                      </p:cBhvr>
                                      <p:tavLst>
                                        <p:tav tm="0">
                                          <p:val>
                                            <p:strVal val="1+#ppt_w/2"/>
                                          </p:val>
                                        </p:tav>
                                        <p:tav tm="100000">
                                          <p:val>
                                            <p:strVal val="#ppt_x"/>
                                          </p:val>
                                        </p:tav>
                                      </p:tavLst>
                                    </p:anim>
                                    <p:anim calcmode="lin" valueType="num">
                                      <p:cBhvr additive="base">
                                        <p:cTn id="21" dur="25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50"/>
                                        <p:tgtEl>
                                          <p:spTgt spid="44"/>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250"/>
                                        <p:tgtEl>
                                          <p:spTgt spid="48"/>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5000" t="-7000" r="-6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918497" cy="830997"/>
          </a:xfrm>
          <a:prstGeom prst="rect">
            <a:avLst/>
          </a:prstGeom>
          <a:noFill/>
        </p:spPr>
        <p:txBody>
          <a:bodyPr wrap="none" rtlCol="0">
            <a:spAutoFit/>
          </a:bodyPr>
          <a:lstStyle/>
          <a:p>
            <a:r>
              <a:rPr lang="tr-TR" sz="4800" b="1" dirty="0"/>
              <a:t>Bağımlılık </a:t>
            </a:r>
            <a:r>
              <a:rPr lang="tr-TR" sz="4800" b="1" dirty="0" smtClean="0"/>
              <a:t>Yapıcı </a:t>
            </a:r>
            <a:r>
              <a:rPr lang="tr-TR" sz="4800" b="1" dirty="0"/>
              <a:t>M</a:t>
            </a:r>
            <a:r>
              <a:rPr lang="tr-TR" sz="4800" b="1" dirty="0" smtClean="0"/>
              <a:t>addeler</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7" name="Grup 6"/>
          <p:cNvGrpSpPr/>
          <p:nvPr/>
        </p:nvGrpSpPr>
        <p:grpSpPr>
          <a:xfrm>
            <a:off x="560388" y="2542152"/>
            <a:ext cx="2138696" cy="707886"/>
            <a:chOff x="560388" y="2542152"/>
            <a:chExt cx="2138696" cy="707886"/>
          </a:xfrm>
        </p:grpSpPr>
        <p:sp>
          <p:nvSpPr>
            <p:cNvPr id="26" name="Metin kutusu 25"/>
            <p:cNvSpPr txBox="1"/>
            <p:nvPr/>
          </p:nvSpPr>
          <p:spPr>
            <a:xfrm>
              <a:off x="746177" y="2542152"/>
              <a:ext cx="1952907" cy="707886"/>
            </a:xfrm>
            <a:prstGeom prst="rect">
              <a:avLst/>
            </a:prstGeom>
            <a:noFill/>
          </p:spPr>
          <p:txBody>
            <a:bodyPr wrap="none" rtlCol="0">
              <a:spAutoFit/>
            </a:bodyPr>
            <a:lstStyle/>
            <a:p>
              <a:r>
                <a:rPr lang="tr-TR" sz="2000" b="1" dirty="0">
                  <a:solidFill>
                    <a:srgbClr val="EE7430"/>
                  </a:solidFill>
                </a:rPr>
                <a:t>Bağımlılık</a:t>
              </a:r>
            </a:p>
            <a:p>
              <a:r>
                <a:rPr lang="tr-TR" sz="2000" b="1" dirty="0">
                  <a:solidFill>
                    <a:srgbClr val="EE7430"/>
                  </a:solidFill>
                </a:rPr>
                <a:t>Yapıcı Maddeler</a:t>
              </a:r>
            </a:p>
          </p:txBody>
        </p:sp>
        <p:sp>
          <p:nvSpPr>
            <p:cNvPr id="6" name="Oval 5"/>
            <p:cNvSpPr>
              <a:spLocks noChangeArrowheads="1"/>
            </p:cNvSpPr>
            <p:nvPr/>
          </p:nvSpPr>
          <p:spPr bwMode="auto">
            <a:xfrm>
              <a:off x="560388" y="2647951"/>
              <a:ext cx="182563" cy="179387"/>
            </a:xfrm>
            <a:prstGeom prst="ellipse">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sp>
        <p:nvSpPr>
          <p:cNvPr id="8" name="Dikdörtgen 7"/>
          <p:cNvSpPr/>
          <p:nvPr/>
        </p:nvSpPr>
        <p:spPr>
          <a:xfrm>
            <a:off x="742951" y="3244334"/>
            <a:ext cx="1932537" cy="400110"/>
          </a:xfrm>
          <a:prstGeom prst="rect">
            <a:avLst/>
          </a:prstGeom>
        </p:spPr>
        <p:txBody>
          <a:bodyPr wrap="square">
            <a:spAutoFit/>
          </a:bodyPr>
          <a:lstStyle/>
          <a:p>
            <a:r>
              <a:rPr lang="tr-TR" sz="2000" dirty="0">
                <a:solidFill>
                  <a:schemeClr val="bg2">
                    <a:lumMod val="50000"/>
                  </a:schemeClr>
                </a:solidFill>
              </a:rPr>
              <a:t>Tütün</a:t>
            </a:r>
          </a:p>
        </p:txBody>
      </p:sp>
      <p:sp>
        <p:nvSpPr>
          <p:cNvPr id="42" name="Dikdörtgen 41"/>
          <p:cNvSpPr/>
          <p:nvPr/>
        </p:nvSpPr>
        <p:spPr>
          <a:xfrm>
            <a:off x="742950" y="3569096"/>
            <a:ext cx="1932537" cy="400110"/>
          </a:xfrm>
          <a:prstGeom prst="rect">
            <a:avLst/>
          </a:prstGeom>
        </p:spPr>
        <p:txBody>
          <a:bodyPr wrap="square">
            <a:spAutoFit/>
          </a:bodyPr>
          <a:lstStyle/>
          <a:p>
            <a:r>
              <a:rPr lang="tr-TR" sz="2000" dirty="0">
                <a:solidFill>
                  <a:schemeClr val="bg2">
                    <a:lumMod val="50000"/>
                  </a:schemeClr>
                </a:solidFill>
              </a:rPr>
              <a:t>Alkol</a:t>
            </a:r>
          </a:p>
        </p:txBody>
      </p:sp>
      <p:sp>
        <p:nvSpPr>
          <p:cNvPr id="27" name="Dikdörtgen 26"/>
          <p:cNvSpPr/>
          <p:nvPr/>
        </p:nvSpPr>
        <p:spPr>
          <a:xfrm>
            <a:off x="742949" y="3893858"/>
            <a:ext cx="5611551" cy="400110"/>
          </a:xfrm>
          <a:prstGeom prst="rect">
            <a:avLst/>
          </a:prstGeom>
        </p:spPr>
        <p:txBody>
          <a:bodyPr wrap="square">
            <a:spAutoFit/>
          </a:bodyPr>
          <a:lstStyle/>
          <a:p>
            <a:r>
              <a:rPr lang="tr-TR" sz="2000" dirty="0" err="1">
                <a:solidFill>
                  <a:schemeClr val="bg2">
                    <a:lumMod val="50000"/>
                  </a:schemeClr>
                </a:solidFill>
              </a:rPr>
              <a:t>Opiyatlar</a:t>
            </a:r>
            <a:r>
              <a:rPr lang="tr-TR" sz="2000" dirty="0">
                <a:solidFill>
                  <a:schemeClr val="bg2">
                    <a:lumMod val="50000"/>
                  </a:schemeClr>
                </a:solidFill>
              </a:rPr>
              <a:t>: Morfin, Eroin, Kodein, </a:t>
            </a:r>
            <a:r>
              <a:rPr lang="tr-TR" sz="2000" dirty="0" err="1">
                <a:solidFill>
                  <a:schemeClr val="bg2">
                    <a:lumMod val="50000"/>
                  </a:schemeClr>
                </a:solidFill>
              </a:rPr>
              <a:t>Metadon</a:t>
            </a:r>
            <a:r>
              <a:rPr lang="tr-TR" sz="2000" dirty="0">
                <a:solidFill>
                  <a:schemeClr val="bg2">
                    <a:lumMod val="50000"/>
                  </a:schemeClr>
                </a:solidFill>
              </a:rPr>
              <a:t> </a:t>
            </a:r>
          </a:p>
        </p:txBody>
      </p:sp>
      <p:sp>
        <p:nvSpPr>
          <p:cNvPr id="19" name="Rectangle 13">
            <a:extLst>
              <a:ext uri="{FF2B5EF4-FFF2-40B4-BE49-F238E27FC236}">
                <a16:creationId xmlns:a16="http://schemas.microsoft.com/office/drawing/2014/main" id="{5F31E848-5555-4C49-8969-3AA107D6A8F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1A4BE64A-3CA8-2645-B780-46EFBB05FCFE}"/>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childTnLst>
                          </p:cTn>
                        </p:par>
                        <p:par>
                          <p:cTn id="26" fill="hold">
                            <p:stCondLst>
                              <p:cond delay="125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50"/>
                                        <p:tgtEl>
                                          <p:spTgt spid="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250"/>
                                        <p:tgtEl>
                                          <p:spTgt spid="42"/>
                                        </p:tgtEl>
                                      </p:cBhvr>
                                    </p:animEffect>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9" grpId="0" animBg="1"/>
      <p:bldP spid="14" grpId="0"/>
      <p:bldP spid="28" grpId="0" animBg="1"/>
      <p:bldP spid="8" grpId="0"/>
      <p:bldP spid="42"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bject 3"/>
          <p:cNvSpPr/>
          <p:nvPr/>
        </p:nvSpPr>
        <p:spPr>
          <a:xfrm>
            <a:off x="9104930" y="5028994"/>
            <a:ext cx="2064601" cy="1132263"/>
          </a:xfrm>
          <a:prstGeom prst="rect">
            <a:avLst/>
          </a:prstGeom>
          <a:blipFill>
            <a:blip r:embed="rId4" cstate="print"/>
            <a:stretch>
              <a:fillRect/>
            </a:stretch>
          </a:blipFill>
        </p:spPr>
        <p:txBody>
          <a:bodyPr wrap="square" lIns="0" tIns="0" rIns="0" bIns="0" rtlCol="0"/>
          <a:lstStyle/>
          <a:p>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7923284" cy="830997"/>
          </a:xfrm>
          <a:prstGeom prst="rect">
            <a:avLst/>
          </a:prstGeom>
          <a:noFill/>
        </p:spPr>
        <p:txBody>
          <a:bodyPr wrap="square" rtlCol="0">
            <a:spAutoFit/>
          </a:bodyPr>
          <a:lstStyle/>
          <a:p>
            <a:r>
              <a:rPr lang="tr-TR" sz="4800" b="1" dirty="0"/>
              <a:t>Hayır </a:t>
            </a:r>
            <a:r>
              <a:rPr lang="tr-TR" sz="4800" b="1" dirty="0" smtClean="0"/>
              <a:t>Diyebiliyor </a:t>
            </a:r>
            <a:r>
              <a:rPr lang="tr-TR" sz="4800" b="1" dirty="0"/>
              <a:t>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p:cNvGrpSpPr/>
          <p:nvPr/>
        </p:nvGrpSpPr>
        <p:grpSpPr>
          <a:xfrm>
            <a:off x="456605" y="3034980"/>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456605" y="335352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bana göre değil.</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456605" y="3691740"/>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dostum, sağ ol. Ben böyle iyiyim.</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456605" y="4039386"/>
            <a:ext cx="7464948" cy="707886"/>
            <a:chOff x="554927" y="1881525"/>
            <a:chExt cx="7464948" cy="707886"/>
          </a:xfrm>
        </p:grpSpPr>
        <p:sp>
          <p:nvSpPr>
            <p:cNvPr id="37" name="Metin kutusu 3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Hayır, eğer annem babam beni bu durumda görse</a:t>
              </a:r>
            </a:p>
            <a:p>
              <a:r>
                <a:rPr lang="tr-TR" sz="2000" dirty="0">
                  <a:solidFill>
                    <a:srgbClr val="575757"/>
                  </a:solidFill>
                </a:rPr>
                <a:t>gerçekten çok üzülürdü.</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456605" y="4666557"/>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Hayır, insanda yaptığı etkiyi sevmiyorum.</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
        <p:nvSpPr>
          <p:cNvPr id="47" name="Metin kutusu 46"/>
          <p:cNvSpPr txBox="1"/>
          <p:nvPr/>
        </p:nvSpPr>
        <p:spPr>
          <a:xfrm>
            <a:off x="356650" y="1757855"/>
            <a:ext cx="5361724" cy="1015663"/>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 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31" name="Rectangle 13">
            <a:extLst>
              <a:ext uri="{FF2B5EF4-FFF2-40B4-BE49-F238E27FC236}">
                <a16:creationId xmlns:a16="http://schemas.microsoft.com/office/drawing/2014/main" id="{225F8997-B8ED-124C-8FDA-469CBE17986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2" name="Metin kutusu 41">
            <a:extLst>
              <a:ext uri="{FF2B5EF4-FFF2-40B4-BE49-F238E27FC236}">
                <a16:creationId xmlns:a16="http://schemas.microsoft.com/office/drawing/2014/main" id="{13705F0C-841C-F545-BB97-FEE3F39BBF72}"/>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40</a:t>
            </a:fld>
            <a:endParaRPr lang="tr-TR" sz="2400" b="1" dirty="0">
              <a:solidFill>
                <a:srgbClr val="DADADA"/>
              </a:solidFill>
            </a:endParaRPr>
          </a:p>
        </p:txBody>
      </p:sp>
    </p:spTree>
    <p:extLst>
      <p:ext uri="{BB962C8B-B14F-4D97-AF65-F5344CB8AC3E}">
        <p14:creationId xmlns:p14="http://schemas.microsoft.com/office/powerpoint/2010/main" val="287123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250"/>
                                        <p:tgtEl>
                                          <p:spTgt spid="39"/>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6" grpId="0" animBg="1"/>
      <p:bldP spid="28" grpId="0"/>
      <p:bldP spid="43" grpId="0" animBg="1"/>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000"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object 3"/>
          <p:cNvSpPr/>
          <p:nvPr/>
        </p:nvSpPr>
        <p:spPr>
          <a:xfrm>
            <a:off x="9104930" y="5028994"/>
            <a:ext cx="2064601" cy="1132263"/>
          </a:xfrm>
          <a:prstGeom prst="rect">
            <a:avLst/>
          </a:prstGeom>
          <a:blipFill>
            <a:blip r:embed="rId4" cstate="print"/>
            <a:stretch>
              <a:fillRect/>
            </a:stretch>
          </a:blipFill>
        </p:spPr>
        <p:txBody>
          <a:bodyPr wrap="square" lIns="0" tIns="0" rIns="0" bIns="0" rtlCol="0"/>
          <a:lstStyle/>
          <a:p>
            <a:endParaRP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7923284" cy="830997"/>
          </a:xfrm>
          <a:prstGeom prst="rect">
            <a:avLst/>
          </a:prstGeom>
          <a:noFill/>
        </p:spPr>
        <p:txBody>
          <a:bodyPr wrap="square" rtlCol="0">
            <a:spAutoFit/>
          </a:bodyPr>
          <a:lstStyle/>
          <a:p>
            <a:r>
              <a:rPr lang="tr-TR" sz="4800" b="1" dirty="0"/>
              <a:t>Hayır </a:t>
            </a:r>
            <a:r>
              <a:rPr lang="tr-TR" sz="4800" b="1" dirty="0" smtClean="0"/>
              <a:t>Diyebiliyor </a:t>
            </a:r>
            <a:r>
              <a:rPr lang="tr-TR" sz="4800" b="1" dirty="0"/>
              <a:t>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2" name="Grup 21"/>
          <p:cNvGrpSpPr/>
          <p:nvPr/>
        </p:nvGrpSpPr>
        <p:grpSpPr>
          <a:xfrm>
            <a:off x="456605" y="3280785"/>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sağlıklı kalmak için çabalıyorum.</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456605" y="3599333"/>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ben bir sporcuyum, böyle şeyler yapamam.</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456605" y="3937545"/>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teşekkürler, ben eve gitmeliyim.</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456605" y="4285191"/>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Hayır, ben okula gidiyorum. Bunu riske atmak istemem.</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456605" y="4598455"/>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Hayır, yapamam. Ben işin kolayına kaçamam.</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
        <p:nvSpPr>
          <p:cNvPr id="47" name="Metin kutusu 46"/>
          <p:cNvSpPr txBox="1"/>
          <p:nvPr/>
        </p:nvSpPr>
        <p:spPr>
          <a:xfrm>
            <a:off x="356650" y="2162683"/>
            <a:ext cx="5361724" cy="1015663"/>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 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31" name="Rectangle 13">
            <a:extLst>
              <a:ext uri="{FF2B5EF4-FFF2-40B4-BE49-F238E27FC236}">
                <a16:creationId xmlns:a16="http://schemas.microsoft.com/office/drawing/2014/main" id="{695255A3-109B-A14F-AB9D-BD4C97D538A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2" name="Metin kutusu 41">
            <a:extLst>
              <a:ext uri="{FF2B5EF4-FFF2-40B4-BE49-F238E27FC236}">
                <a16:creationId xmlns:a16="http://schemas.microsoft.com/office/drawing/2014/main" id="{A1E946FA-8C52-F74D-AFFA-8F8EF37268EE}"/>
              </a:ext>
            </a:extLst>
          </p:cNvPr>
          <p:cNvSpPr txBox="1"/>
          <p:nvPr/>
        </p:nvSpPr>
        <p:spPr>
          <a:xfrm>
            <a:off x="11495711" y="5855671"/>
            <a:ext cx="495650" cy="461665"/>
          </a:xfrm>
          <a:prstGeom prst="rect">
            <a:avLst/>
          </a:prstGeom>
          <a:noFill/>
        </p:spPr>
        <p:txBody>
          <a:bodyPr wrap="none" rtlCol="0">
            <a:spAutoFit/>
          </a:bodyPr>
          <a:lstStyle/>
          <a:p>
            <a:pPr algn="r"/>
            <a:fld id="{4649FABC-0BDC-2E48-8A6C-F24331FB0EE4}" type="slidenum">
              <a:rPr lang="tr-TR" sz="2400" b="1" smtClean="0">
                <a:solidFill>
                  <a:srgbClr val="DADADA"/>
                </a:solidFill>
              </a:rPr>
              <a:t>41</a:t>
            </a:fld>
            <a:endParaRPr lang="tr-TR" sz="2400" b="1" dirty="0">
              <a:solidFill>
                <a:srgbClr val="DADADA"/>
              </a:solidFill>
            </a:endParaRPr>
          </a:p>
        </p:txBody>
      </p:sp>
    </p:spTree>
    <p:extLst>
      <p:ext uri="{BB962C8B-B14F-4D97-AF65-F5344CB8AC3E}">
        <p14:creationId xmlns:p14="http://schemas.microsoft.com/office/powerpoint/2010/main" val="141753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250"/>
                                        <p:tgtEl>
                                          <p:spTgt spid="2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50"/>
                                        <p:tgtEl>
                                          <p:spTgt spid="25"/>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250"/>
                                        <p:tgtEl>
                                          <p:spTgt spid="39"/>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6" grpId="0" animBg="1"/>
      <p:bldP spid="28" grpId="0"/>
      <p:bldP spid="43" grpId="0" animBg="1"/>
      <p:bldP spid="4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15840" cy="830997"/>
          </a:xfrm>
          <a:prstGeom prst="rect">
            <a:avLst/>
          </a:prstGeom>
          <a:noFill/>
        </p:spPr>
        <p:txBody>
          <a:bodyPr wrap="none" rtlCol="0">
            <a:spAutoFit/>
          </a:bodyPr>
          <a:lstStyle/>
          <a:p>
            <a:r>
              <a:rPr lang="tr-TR" sz="4800" b="1" dirty="0"/>
              <a:t>Bağımlılık </a:t>
            </a:r>
            <a:r>
              <a:rPr lang="tr-TR" sz="4800" b="1" dirty="0" smtClean="0"/>
              <a:t>Tedavi </a:t>
            </a:r>
            <a:r>
              <a:rPr lang="tr-TR" sz="4800" b="1" dirty="0"/>
              <a:t>E</a:t>
            </a:r>
            <a:r>
              <a:rPr lang="tr-TR" sz="4800" b="1" dirty="0" smtClean="0"/>
              <a:t>dilebilir</a:t>
            </a:r>
            <a:endParaRPr lang="tr-TR" sz="4800" b="1" dirty="0"/>
          </a:p>
        </p:txBody>
      </p:sp>
      <p:grpSp>
        <p:nvGrpSpPr>
          <p:cNvPr id="39" name="Grup 38"/>
          <p:cNvGrpSpPr/>
          <p:nvPr/>
        </p:nvGrpSpPr>
        <p:grpSpPr>
          <a:xfrm>
            <a:off x="554927" y="2291247"/>
            <a:ext cx="7462918" cy="2246769"/>
            <a:chOff x="554927" y="2447025"/>
            <a:chExt cx="7462918" cy="2246769"/>
          </a:xfrm>
        </p:grpSpPr>
        <p:sp>
          <p:nvSpPr>
            <p:cNvPr id="40" name="Dikdörtgen 39"/>
            <p:cNvSpPr/>
            <p:nvPr/>
          </p:nvSpPr>
          <p:spPr>
            <a:xfrm>
              <a:off x="746177" y="2447025"/>
              <a:ext cx="7271668" cy="2246769"/>
            </a:xfrm>
            <a:prstGeom prst="rect">
              <a:avLst/>
            </a:prstGeom>
          </p:spPr>
          <p:txBody>
            <a:bodyPr wrap="square">
              <a:spAutoFit/>
            </a:bodyPr>
            <a:lstStyle/>
            <a:p>
              <a:r>
                <a:rPr lang="tr-TR" sz="2000" dirty="0">
                  <a:solidFill>
                    <a:srgbClr val="575757"/>
                  </a:solidFill>
                </a:rPr>
                <a:t>Kullanıcılar arasında “bu hastalığın tedavisi olmadığı” yolunda</a:t>
              </a:r>
            </a:p>
            <a:p>
              <a:r>
                <a:rPr lang="tr-TR" sz="2000" dirty="0">
                  <a:solidFill>
                    <a:srgbClr val="575757"/>
                  </a:solidFill>
                </a:rPr>
                <a:t>bir kanı yerleşmiştir. Oysa uyuşturucu madde kullanan kişiler için</a:t>
              </a:r>
            </a:p>
            <a:p>
              <a:r>
                <a:rPr lang="tr-TR" sz="2000" dirty="0">
                  <a:solidFill>
                    <a:srgbClr val="575757"/>
                  </a:solidFill>
                </a:rPr>
                <a:t>zor da olsa tedavi vardır. </a:t>
              </a:r>
            </a:p>
            <a:p>
              <a:endParaRPr lang="tr-TR" sz="2000" dirty="0">
                <a:solidFill>
                  <a:srgbClr val="575757"/>
                </a:solidFill>
              </a:endParaRPr>
            </a:p>
            <a:p>
              <a:r>
                <a:rPr lang="tr-TR" sz="2000" dirty="0">
                  <a:solidFill>
                    <a:srgbClr val="575757"/>
                  </a:solidFill>
                </a:rPr>
                <a:t>Tedavi ilkelerini eksiksiz yerine getiren kişilerde</a:t>
              </a:r>
            </a:p>
            <a:p>
              <a:r>
                <a:rPr lang="tr-TR" sz="2000" dirty="0">
                  <a:solidFill>
                    <a:srgbClr val="575757"/>
                  </a:solidFill>
                </a:rPr>
                <a:t>uyuşturucu maddeyi bırakma ve “temiz kalma davranışı”</a:t>
              </a:r>
            </a:p>
            <a:p>
              <a:r>
                <a:rPr lang="tr-TR" sz="2000" dirty="0">
                  <a:solidFill>
                    <a:srgbClr val="575757"/>
                  </a:solidFill>
                </a:rPr>
                <a:t>sıklıkla görülmektedir. </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sp>
        <p:nvSpPr>
          <p:cNvPr id="16" name="Oval 5">
            <a:extLst>
              <a:ext uri="{FF2B5EF4-FFF2-40B4-BE49-F238E27FC236}">
                <a16:creationId xmlns:a16="http://schemas.microsoft.com/office/drawing/2014/main" id="{80F3BC36-25CE-3A4E-80C9-9FA88B3E7D32}"/>
              </a:ext>
            </a:extLst>
          </p:cNvPr>
          <p:cNvSpPr>
            <a:spLocks noChangeArrowheads="1"/>
          </p:cNvSpPr>
          <p:nvPr/>
        </p:nvSpPr>
        <p:spPr bwMode="auto">
          <a:xfrm>
            <a:off x="8706490"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7" name="Oval 6">
            <a:extLst>
              <a:ext uri="{FF2B5EF4-FFF2-40B4-BE49-F238E27FC236}">
                <a16:creationId xmlns:a16="http://schemas.microsoft.com/office/drawing/2014/main" id="{6D0FF2FC-CB8A-B349-A412-A05542D9D057}"/>
              </a:ext>
            </a:extLst>
          </p:cNvPr>
          <p:cNvSpPr>
            <a:spLocks noChangeArrowheads="1"/>
          </p:cNvSpPr>
          <p:nvPr/>
        </p:nvSpPr>
        <p:spPr bwMode="auto">
          <a:xfrm flipH="1">
            <a:off x="9024636" y="957698"/>
            <a:ext cx="2470075" cy="2471302"/>
          </a:xfrm>
          <a:prstGeom prst="ellipse">
            <a:avLst/>
          </a:prstGeom>
          <a:blipFill dpi="0" rotWithShape="0">
            <a:blip r:embed="rId4"/>
            <a:srcRect/>
            <a:stretch>
              <a:fillRect l="-43000" t="-12000" r="-136000" b="-12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63520" y="465158"/>
            <a:ext cx="8376570" cy="830997"/>
          </a:xfrm>
          <a:prstGeom prst="rect">
            <a:avLst/>
          </a:prstGeom>
          <a:noFill/>
        </p:spPr>
        <p:txBody>
          <a:bodyPr wrap="square" rtlCol="0">
            <a:spAutoFit/>
          </a:bodyPr>
          <a:lstStyle/>
          <a:p>
            <a:r>
              <a:rPr lang="tr-TR" sz="4800" b="1" dirty="0"/>
              <a:t>Tekrar </a:t>
            </a:r>
            <a:r>
              <a:rPr lang="tr-TR" sz="4800" b="1" dirty="0" smtClean="0"/>
              <a:t>Kullanılmamalıdır</a:t>
            </a:r>
            <a:endParaRPr lang="tr-TR" sz="4800" b="1" dirty="0"/>
          </a:p>
        </p:txBody>
      </p:sp>
      <p:sp>
        <p:nvSpPr>
          <p:cNvPr id="55" name="Oval 5"/>
          <p:cNvSpPr>
            <a:spLocks noChangeArrowheads="1"/>
          </p:cNvSpPr>
          <p:nvPr/>
        </p:nvSpPr>
        <p:spPr bwMode="auto">
          <a:xfrm>
            <a:off x="8706490"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9024636" y="957698"/>
            <a:ext cx="2470075" cy="2471302"/>
          </a:xfrm>
          <a:prstGeom prst="ellipse">
            <a:avLst/>
          </a:prstGeom>
          <a:blipFill dpi="0" rotWithShape="0">
            <a:blip r:embed="rId3"/>
            <a:srcRect/>
            <a:stretch>
              <a:fillRect l="-43000" t="-12000" r="-136000" b="-12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42" name="Grup 41"/>
          <p:cNvGrpSpPr/>
          <p:nvPr/>
        </p:nvGrpSpPr>
        <p:grpSpPr>
          <a:xfrm>
            <a:off x="172271" y="2510909"/>
            <a:ext cx="11322440" cy="1323439"/>
            <a:chOff x="554927" y="2447025"/>
            <a:chExt cx="11322440" cy="1323439"/>
          </a:xfrm>
        </p:grpSpPr>
        <p:sp>
          <p:nvSpPr>
            <p:cNvPr id="43" name="Dikdörtgen 42"/>
            <p:cNvSpPr/>
            <p:nvPr/>
          </p:nvSpPr>
          <p:spPr>
            <a:xfrm>
              <a:off x="746176" y="2447025"/>
              <a:ext cx="11131191" cy="1323439"/>
            </a:xfrm>
            <a:prstGeom prst="rect">
              <a:avLst/>
            </a:prstGeom>
          </p:spPr>
          <p:txBody>
            <a:bodyPr wrap="square">
              <a:spAutoFit/>
            </a:bodyPr>
            <a:lstStyle/>
            <a:p>
              <a:r>
                <a:rPr lang="tr-TR" sz="2000" dirty="0">
                  <a:solidFill>
                    <a:srgbClr val="575757"/>
                  </a:solidFill>
                </a:rPr>
                <a:t>Bunun yanı sıra temiz kalma davranışını gösteren kişileri bekleyen en büyük risk,</a:t>
              </a:r>
            </a:p>
            <a:p>
              <a:r>
                <a:rPr lang="tr-TR" sz="2000" dirty="0">
                  <a:solidFill>
                    <a:srgbClr val="575757"/>
                  </a:solidFill>
                </a:rPr>
                <a:t>tekrar madde kullanımına başlamaktır. </a:t>
              </a:r>
              <a:r>
                <a:rPr lang="tr-TR" sz="2000" b="1" dirty="0">
                  <a:solidFill>
                    <a:srgbClr val="575757"/>
                  </a:solidFill>
                </a:rPr>
                <a:t>Kişi bu maddeleri bıraktıktan sonra,</a:t>
              </a:r>
            </a:p>
            <a:p>
              <a:r>
                <a:rPr lang="tr-TR" sz="2000" b="1" dirty="0">
                  <a:solidFill>
                    <a:srgbClr val="575757"/>
                  </a:solidFill>
                </a:rPr>
                <a:t>bir daha hiçbir zaman tekrar kullanmamalıdır. </a:t>
              </a:r>
              <a:r>
                <a:rPr lang="tr-TR" sz="2000" dirty="0">
                  <a:solidFill>
                    <a:srgbClr val="575757"/>
                  </a:solidFill>
                </a:rPr>
                <a:t>Bir kez kullanması, onun</a:t>
              </a:r>
            </a:p>
            <a:p>
              <a:r>
                <a:rPr lang="tr-TR" sz="2000" dirty="0">
                  <a:solidFill>
                    <a:srgbClr val="575757"/>
                  </a:solidFill>
                </a:rPr>
                <a:t>eski günlerine dönmesine ve yıkıcı sonuçlar yaşamasına neden olabilir.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96270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10988752" cy="830997"/>
          </a:xfrm>
          <a:prstGeom prst="rect">
            <a:avLst/>
          </a:prstGeom>
          <a:noFill/>
        </p:spPr>
        <p:txBody>
          <a:bodyPr wrap="square" rtlCol="0">
            <a:spAutoFit/>
          </a:bodyPr>
          <a:lstStyle/>
          <a:p>
            <a:r>
              <a:rPr lang="tr-TR" sz="4800" b="1" dirty="0"/>
              <a:t>Tedavinin B</a:t>
            </a:r>
            <a:r>
              <a:rPr lang="tr-TR" sz="4800" b="1" dirty="0" smtClean="0"/>
              <a:t>aşarısında </a:t>
            </a:r>
            <a:r>
              <a:rPr lang="tr-TR" sz="4800" b="1" dirty="0"/>
              <a:t>İ</a:t>
            </a:r>
            <a:r>
              <a:rPr lang="tr-TR" sz="4800" b="1" dirty="0" smtClean="0"/>
              <a:t>ki </a:t>
            </a:r>
            <a:r>
              <a:rPr lang="tr-TR" sz="4800" b="1" dirty="0"/>
              <a:t>Ö</a:t>
            </a:r>
            <a:r>
              <a:rPr lang="tr-TR" sz="4800" b="1" dirty="0" smtClean="0"/>
              <a:t>nemli </a:t>
            </a:r>
            <a:r>
              <a:rPr lang="tr-TR" sz="4800" b="1" dirty="0"/>
              <a:t>E</a:t>
            </a:r>
            <a:r>
              <a:rPr lang="tr-TR" sz="4800" b="1" dirty="0" smtClean="0"/>
              <a:t>tmen</a:t>
            </a:r>
            <a:endParaRPr lang="tr-TR" sz="4800" b="1" dirty="0"/>
          </a:p>
        </p:txBody>
      </p:sp>
      <p:sp>
        <p:nvSpPr>
          <p:cNvPr id="40" name="Dikdörtgen 39"/>
          <p:cNvSpPr/>
          <p:nvPr/>
        </p:nvSpPr>
        <p:spPr>
          <a:xfrm>
            <a:off x="356650" y="1972404"/>
            <a:ext cx="10988752" cy="707886"/>
          </a:xfrm>
          <a:prstGeom prst="rect">
            <a:avLst/>
          </a:prstGeom>
        </p:spPr>
        <p:txBody>
          <a:bodyPr wrap="square">
            <a:spAutoFit/>
          </a:bodyPr>
          <a:lstStyle/>
          <a:p>
            <a:r>
              <a:rPr lang="tr-TR" sz="2000" b="1" dirty="0">
                <a:solidFill>
                  <a:srgbClr val="EE7430"/>
                </a:solidFill>
              </a:rPr>
              <a:t>1. Kişinin tedavi olmayı istemesi: </a:t>
            </a:r>
          </a:p>
          <a:p>
            <a:r>
              <a:rPr lang="tr-TR" sz="2000" dirty="0">
                <a:solidFill>
                  <a:srgbClr val="575757"/>
                </a:solidFill>
              </a:rPr>
              <a:t>Eğer kişi tedavi olmayı kendisi istemiyorsa kimse ona zorla bıraktırmayı başaramaz. </a:t>
            </a:r>
          </a:p>
        </p:txBody>
      </p:sp>
      <p:sp>
        <p:nvSpPr>
          <p:cNvPr id="22" name="Dikdörtgen 21"/>
          <p:cNvSpPr/>
          <p:nvPr/>
        </p:nvSpPr>
        <p:spPr>
          <a:xfrm>
            <a:off x="356650" y="2872618"/>
            <a:ext cx="10988752" cy="1015663"/>
          </a:xfrm>
          <a:prstGeom prst="rect">
            <a:avLst/>
          </a:prstGeom>
        </p:spPr>
        <p:txBody>
          <a:bodyPr wrap="square">
            <a:spAutoFit/>
          </a:bodyPr>
          <a:lstStyle/>
          <a:p>
            <a:r>
              <a:rPr lang="tr-TR" sz="2000" b="1" dirty="0">
                <a:solidFill>
                  <a:srgbClr val="EE7430"/>
                </a:solidFill>
              </a:rPr>
              <a:t>2. Kişinin maddeyi bırakmaya kendini hazır hissetmesi:</a:t>
            </a:r>
          </a:p>
          <a:p>
            <a:r>
              <a:rPr lang="tr-TR" sz="2000" dirty="0">
                <a:solidFill>
                  <a:srgbClr val="575757"/>
                </a:solidFill>
              </a:rPr>
              <a:t>Kişi maddeyi bıraktığı zaman alışkanlıklarını ve yaşadığı ortamı değiştirmek zorunda </a:t>
            </a:r>
          </a:p>
          <a:p>
            <a:r>
              <a:rPr lang="tr-TR" sz="2000" dirty="0">
                <a:solidFill>
                  <a:srgbClr val="575757"/>
                </a:solidFill>
              </a:rPr>
              <a:t>kalabilecektir. Kişinin tüm bunlara hazırlıklı olması gerekmektedir. </a:t>
            </a:r>
          </a:p>
        </p:txBody>
      </p:sp>
      <p:sp>
        <p:nvSpPr>
          <p:cNvPr id="23" name="Dikdörtgen 22"/>
          <p:cNvSpPr/>
          <p:nvPr/>
        </p:nvSpPr>
        <p:spPr>
          <a:xfrm>
            <a:off x="356650" y="4080609"/>
            <a:ext cx="10988752" cy="1015663"/>
          </a:xfrm>
          <a:prstGeom prst="rect">
            <a:avLst/>
          </a:prstGeom>
        </p:spPr>
        <p:txBody>
          <a:bodyPr wrap="square">
            <a:spAutoFit/>
          </a:bodyPr>
          <a:lstStyle/>
          <a:p>
            <a:r>
              <a:rPr lang="tr-TR" sz="2000" dirty="0">
                <a:solidFill>
                  <a:srgbClr val="575757"/>
                </a:solidFill>
              </a:rPr>
              <a:t>Tedavi sonrası kişinin doğru bir sosyal çevre oluşturması, aile ilişkilerini daha verimli</a:t>
            </a:r>
          </a:p>
          <a:p>
            <a:r>
              <a:rPr lang="tr-TR" sz="2000" dirty="0">
                <a:solidFill>
                  <a:srgbClr val="575757"/>
                </a:solidFill>
              </a:rPr>
              <a:t>şekilde yaşaması ve yaşamının her karesini doğru etkinliklerle doldurması temiz</a:t>
            </a:r>
          </a:p>
          <a:p>
            <a:r>
              <a:rPr lang="tr-TR" sz="2000" dirty="0">
                <a:solidFill>
                  <a:srgbClr val="575757"/>
                </a:solidFill>
              </a:rPr>
              <a:t>kalma davranışının devamlılığını olumlu yönde etkileyecektir.</a:t>
            </a:r>
          </a:p>
        </p:txBody>
      </p:sp>
    </p:spTree>
    <p:extLst>
      <p:ext uri="{BB962C8B-B14F-4D97-AF65-F5344CB8AC3E}">
        <p14:creationId xmlns:p14="http://schemas.microsoft.com/office/powerpoint/2010/main" val="17467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250"/>
                                        <p:tgtEl>
                                          <p:spTgt spid="40"/>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250"/>
                                        <p:tgtEl>
                                          <p:spTgt spid="2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40"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9400808" cy="830997"/>
          </a:xfrm>
          <a:prstGeom prst="rect">
            <a:avLst/>
          </a:prstGeom>
          <a:noFill/>
        </p:spPr>
        <p:txBody>
          <a:bodyPr wrap="square" rtlCol="0">
            <a:spAutoFit/>
          </a:bodyPr>
          <a:lstStyle/>
          <a:p>
            <a:r>
              <a:rPr lang="tr-TR" sz="4800" b="1" dirty="0"/>
              <a:t>TCK’da M</a:t>
            </a:r>
            <a:r>
              <a:rPr lang="tr-TR" sz="4800" b="1" dirty="0" smtClean="0"/>
              <a:t>adde </a:t>
            </a:r>
            <a:r>
              <a:rPr lang="tr-TR" sz="4800" b="1" dirty="0"/>
              <a:t>B</a:t>
            </a:r>
            <a:r>
              <a:rPr lang="tr-TR" sz="4800" b="1" dirty="0" smtClean="0"/>
              <a:t>ağımlılığının Yeri</a:t>
            </a:r>
            <a:endParaRPr lang="tr-TR" sz="4800" b="1" dirty="0"/>
          </a:p>
        </p:txBody>
      </p:sp>
      <p:grpSp>
        <p:nvGrpSpPr>
          <p:cNvPr id="39" name="Grup 38"/>
          <p:cNvGrpSpPr/>
          <p:nvPr/>
        </p:nvGrpSpPr>
        <p:grpSpPr>
          <a:xfrm>
            <a:off x="456941" y="2031894"/>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grpSp>
        <p:nvGrpSpPr>
          <p:cNvPr id="16" name="Grup 15"/>
          <p:cNvGrpSpPr/>
          <p:nvPr/>
        </p:nvGrpSpPr>
        <p:grpSpPr>
          <a:xfrm>
            <a:off x="456941" y="3190223"/>
            <a:ext cx="9455346" cy="1015663"/>
            <a:chOff x="554927" y="2447025"/>
            <a:chExt cx="9455346" cy="1015663"/>
          </a:xfrm>
        </p:grpSpPr>
        <p:sp>
          <p:nvSpPr>
            <p:cNvPr id="17" name="Dikdörtgen 16"/>
            <p:cNvSpPr/>
            <p:nvPr/>
          </p:nvSpPr>
          <p:spPr>
            <a:xfrm>
              <a:off x="746176" y="2447025"/>
              <a:ext cx="9264097" cy="1015663"/>
            </a:xfrm>
            <a:prstGeom prst="rect">
              <a:avLst/>
            </a:prstGeom>
          </p:spPr>
          <p:txBody>
            <a:bodyPr wrap="square">
              <a:spAutoFit/>
            </a:bodyPr>
            <a:lstStyle/>
            <a:p>
              <a:r>
                <a:rPr lang="tr-TR" sz="2000" dirty="0">
                  <a:solidFill>
                    <a:srgbClr val="575757"/>
                  </a:solidFill>
                </a:rPr>
                <a:t>Uyuşturucu veya uyarıcı maddeleri satan, satışa arz eden,</a:t>
              </a:r>
            </a:p>
            <a:p>
              <a:r>
                <a:rPr lang="tr-TR" sz="2000" dirty="0">
                  <a:solidFill>
                    <a:srgbClr val="575757"/>
                  </a:solidFill>
                </a:rPr>
                <a:t>başkalarına veren, sevk eden, nakleden, depolayan, satın alan,</a:t>
              </a:r>
            </a:p>
            <a:p>
              <a:r>
                <a:rPr lang="tr-TR" sz="2000" dirty="0">
                  <a:solidFill>
                    <a:srgbClr val="575757"/>
                  </a:solidFill>
                </a:rPr>
                <a:t>kabul eden, bulunduran kişi, on yıldan az olmamak üzere hapis ile cezalandırılır. </a:t>
              </a:r>
            </a:p>
          </p:txBody>
        </p:sp>
        <p:pic>
          <p:nvPicPr>
            <p:cNvPr id="18" name="Resim 17"/>
            <p:cNvPicPr>
              <a:picLocks noChangeAspect="1"/>
            </p:cNvPicPr>
            <p:nvPr/>
          </p:nvPicPr>
          <p:blipFill>
            <a:blip r:embed="rId3"/>
            <a:stretch>
              <a:fillRect/>
            </a:stretch>
          </p:blipFill>
          <p:spPr>
            <a:xfrm>
              <a:off x="554927" y="2549458"/>
              <a:ext cx="191250" cy="180000"/>
            </a:xfrm>
            <a:prstGeom prst="rect">
              <a:avLst/>
            </a:prstGeom>
          </p:spPr>
        </p:pic>
      </p:grpSp>
      <p:grpSp>
        <p:nvGrpSpPr>
          <p:cNvPr id="19" name="Grup 18"/>
          <p:cNvGrpSpPr/>
          <p:nvPr/>
        </p:nvGrpSpPr>
        <p:grpSpPr>
          <a:xfrm>
            <a:off x="456941" y="4308014"/>
            <a:ext cx="11038770" cy="1015663"/>
            <a:chOff x="554927" y="2447025"/>
            <a:chExt cx="11038770" cy="1015663"/>
          </a:xfrm>
        </p:grpSpPr>
        <p:sp>
          <p:nvSpPr>
            <p:cNvPr id="20" name="Dikdörtgen 19"/>
            <p:cNvSpPr/>
            <p:nvPr/>
          </p:nvSpPr>
          <p:spPr>
            <a:xfrm>
              <a:off x="746176" y="2447025"/>
              <a:ext cx="10847521" cy="1015663"/>
            </a:xfrm>
            <a:prstGeom prst="rect">
              <a:avLst/>
            </a:prstGeom>
          </p:spPr>
          <p:txBody>
            <a:bodyPr wrap="square">
              <a:spAutoFit/>
            </a:bodyPr>
            <a:lstStyle/>
            <a:p>
              <a:r>
                <a:rPr lang="tr-TR" sz="2000" dirty="0">
                  <a:solidFill>
                    <a:srgbClr val="575757"/>
                  </a:solidFill>
                </a:rPr>
                <a:t>Kullanmak için uyuşturucu veya uyarıcı madde satın alan, kabul eden veya bulunduran ya da </a:t>
              </a:r>
              <a:br>
                <a:rPr lang="tr-TR" sz="2000" dirty="0">
                  <a:solidFill>
                    <a:srgbClr val="575757"/>
                  </a:solidFill>
                </a:rPr>
              </a:br>
              <a:r>
                <a:rPr lang="tr-TR" sz="2000" dirty="0">
                  <a:solidFill>
                    <a:srgbClr val="575757"/>
                  </a:solidFill>
                </a:rPr>
                <a:t>uyuşturucu veya uyarıcı madde kullanan kişi, iki yıldan beş yıla kadar hapis cezası ile </a:t>
              </a:r>
              <a:br>
                <a:rPr lang="tr-TR" sz="2000" dirty="0">
                  <a:solidFill>
                    <a:srgbClr val="575757"/>
                  </a:solidFill>
                </a:rPr>
              </a:br>
              <a:r>
                <a:rPr lang="tr-TR" sz="2000" dirty="0">
                  <a:solidFill>
                    <a:srgbClr val="575757"/>
                  </a:solidFill>
                </a:rPr>
                <a:t>cezalandırılır.</a:t>
              </a:r>
            </a:p>
          </p:txBody>
        </p:sp>
        <p:pic>
          <p:nvPicPr>
            <p:cNvPr id="21" name="Resim 20"/>
            <p:cNvPicPr>
              <a:picLocks noChangeAspect="1"/>
            </p:cNvPicPr>
            <p:nvPr/>
          </p:nvPicPr>
          <p:blipFill>
            <a:blip r:embed="rId3"/>
            <a:stretch>
              <a:fillRect/>
            </a:stretch>
          </p:blipFill>
          <p:spPr>
            <a:xfrm>
              <a:off x="554927" y="2549458"/>
              <a:ext cx="191250" cy="180000"/>
            </a:xfrm>
            <a:prstGeom prst="rect">
              <a:avLst/>
            </a:prstGeom>
          </p:spPr>
        </p:pic>
      </p:grpSp>
      <p:pic>
        <p:nvPicPr>
          <p:cNvPr id="22" name="Resim 21"/>
          <p:cNvPicPr>
            <a:picLocks noChangeAspect="1"/>
          </p:cNvPicPr>
          <p:nvPr/>
        </p:nvPicPr>
        <p:blipFill>
          <a:blip r:embed="rId4"/>
          <a:stretch>
            <a:fillRect/>
          </a:stretch>
        </p:blipFill>
        <p:spPr>
          <a:xfrm>
            <a:off x="8760732" y="611957"/>
            <a:ext cx="2734978" cy="2727464"/>
          </a:xfrm>
          <a:prstGeom prst="rect">
            <a:avLst/>
          </a:prstGeom>
        </p:spPr>
      </p:pic>
    </p:spTree>
    <p:extLst>
      <p:ext uri="{BB962C8B-B14F-4D97-AF65-F5344CB8AC3E}">
        <p14:creationId xmlns:p14="http://schemas.microsoft.com/office/powerpoint/2010/main" val="397163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250"/>
                                        <p:tgtEl>
                                          <p:spTgt spid="1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B9DEAE49-CBEE-2D44-9673-2949D060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6133338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0" y="0"/>
            <a:ext cx="12191999" cy="6854825"/>
          </a:xfrm>
          <a:prstGeom prst="rect">
            <a:avLst/>
          </a:prstGeom>
          <a:blipFill dpi="0" rotWithShape="1">
            <a:blip r:embed="rId3"/>
            <a:srcRect/>
            <a:stretch>
              <a:fillRect l="-48000" t="-3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Dikdörtgen 23"/>
          <p:cNvSpPr/>
          <p:nvPr/>
        </p:nvSpPr>
        <p:spPr>
          <a:xfrm>
            <a:off x="0"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5" name="Grup 14"/>
          <p:cNvGrpSpPr/>
          <p:nvPr/>
        </p:nvGrpSpPr>
        <p:grpSpPr>
          <a:xfrm>
            <a:off x="7557431" y="1022926"/>
            <a:ext cx="4048204" cy="1836889"/>
            <a:chOff x="7557431" y="1022926"/>
            <a:chExt cx="4048204" cy="1836889"/>
          </a:xfrm>
        </p:grpSpPr>
        <p:sp>
          <p:nvSpPr>
            <p:cNvPr id="16" name="Metin kutusu 15"/>
            <p:cNvSpPr txBox="1"/>
            <p:nvPr/>
          </p:nvSpPr>
          <p:spPr>
            <a:xfrm>
              <a:off x="7557431" y="1022926"/>
              <a:ext cx="3776355" cy="1015663"/>
            </a:xfrm>
            <a:prstGeom prst="rect">
              <a:avLst/>
            </a:prstGeom>
            <a:noFill/>
          </p:spPr>
          <p:txBody>
            <a:bodyPr wrap="none" rtlCol="0">
              <a:spAutoFit/>
            </a:bodyPr>
            <a:lstStyle/>
            <a:p>
              <a:pPr algn="r"/>
              <a:r>
                <a:rPr lang="tr-TR" sz="6000" b="1" dirty="0">
                  <a:solidFill>
                    <a:schemeClr val="bg1"/>
                  </a:solidFill>
                </a:rPr>
                <a:t>uyuşturucu</a:t>
              </a:r>
            </a:p>
          </p:txBody>
        </p:sp>
        <p:sp>
          <p:nvSpPr>
            <p:cNvPr id="18" name="Metin kutusu 17"/>
            <p:cNvSpPr txBox="1"/>
            <p:nvPr/>
          </p:nvSpPr>
          <p:spPr>
            <a:xfrm>
              <a:off x="9217486" y="1792453"/>
              <a:ext cx="2319033" cy="646331"/>
            </a:xfrm>
            <a:prstGeom prst="rect">
              <a:avLst/>
            </a:prstGeom>
            <a:noFill/>
          </p:spPr>
          <p:txBody>
            <a:bodyPr wrap="none" rtlCol="0">
              <a:spAutoFit/>
            </a:bodyPr>
            <a:lstStyle/>
            <a:p>
              <a:pPr algn="r"/>
              <a:r>
                <a:rPr lang="tr-TR" sz="3600" b="1" dirty="0">
                  <a:solidFill>
                    <a:schemeClr val="bg1"/>
                  </a:solidFill>
                </a:rPr>
                <a:t>özgürlüğün</a:t>
              </a:r>
            </a:p>
          </p:txBody>
        </p:sp>
        <p:sp>
          <p:nvSpPr>
            <p:cNvPr id="19" name="Metin kutusu 18"/>
            <p:cNvSpPr txBox="1"/>
            <p:nvPr/>
          </p:nvSpPr>
          <p:spPr>
            <a:xfrm>
              <a:off x="10491227" y="2213484"/>
              <a:ext cx="1114408" cy="646331"/>
            </a:xfrm>
            <a:prstGeom prst="rect">
              <a:avLst/>
            </a:prstGeom>
            <a:noFill/>
          </p:spPr>
          <p:txBody>
            <a:bodyPr wrap="none" rtlCol="0">
              <a:spAutoFit/>
            </a:bodyPr>
            <a:lstStyle/>
            <a:p>
              <a:pPr algn="r"/>
              <a:r>
                <a:rPr lang="tr-TR" sz="3600" b="1" dirty="0">
                  <a:solidFill>
                    <a:schemeClr val="bg1"/>
                  </a:solidFill>
                </a:rPr>
                <a:t>sonu</a:t>
              </a:r>
            </a:p>
          </p:txBody>
        </p:sp>
      </p:grpSp>
      <p:pic>
        <p:nvPicPr>
          <p:cNvPr id="22" name="Resim 21">
            <a:extLst>
              <a:ext uri="{FF2B5EF4-FFF2-40B4-BE49-F238E27FC236}">
                <a16:creationId xmlns:a16="http://schemas.microsoft.com/office/drawing/2014/main" id="{9F148976-5A45-F547-8D63-E5BDDB1A2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3" name="Resim 22">
            <a:extLst>
              <a:ext uri="{FF2B5EF4-FFF2-40B4-BE49-F238E27FC236}">
                <a16:creationId xmlns:a16="http://schemas.microsoft.com/office/drawing/2014/main" id="{5297A614-CE81-3940-AEEF-244AEFD29D87}"/>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srcRect/>
            <a:stretch>
              <a:fillRect l="-15000" t="-7000" r="-6000" b="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8868373" cy="830997"/>
          </a:xfrm>
          <a:prstGeom prst="rect">
            <a:avLst/>
          </a:prstGeom>
          <a:noFill/>
        </p:spPr>
        <p:txBody>
          <a:bodyPr wrap="square" rtlCol="0">
            <a:spAutoFit/>
          </a:bodyPr>
          <a:lstStyle/>
          <a:p>
            <a:r>
              <a:rPr lang="tr-TR" sz="4800" b="1" dirty="0"/>
              <a:t>Bağımlılık </a:t>
            </a:r>
            <a:r>
              <a:rPr lang="tr-TR" sz="4800" b="1" dirty="0" smtClean="0"/>
              <a:t>Yapıcı </a:t>
            </a:r>
            <a:r>
              <a:rPr lang="tr-TR" sz="4800" b="1" dirty="0"/>
              <a:t>M</a:t>
            </a:r>
            <a:r>
              <a:rPr lang="tr-TR" sz="4800" b="1" dirty="0" smtClean="0"/>
              <a:t>addeler</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7" name="Grup 6"/>
          <p:cNvGrpSpPr/>
          <p:nvPr/>
        </p:nvGrpSpPr>
        <p:grpSpPr>
          <a:xfrm>
            <a:off x="560388" y="2542152"/>
            <a:ext cx="1410804" cy="707886"/>
            <a:chOff x="560388" y="2542152"/>
            <a:chExt cx="1410804" cy="707886"/>
          </a:xfrm>
        </p:grpSpPr>
        <p:sp>
          <p:nvSpPr>
            <p:cNvPr id="26" name="Metin kutusu 25"/>
            <p:cNvSpPr txBox="1"/>
            <p:nvPr/>
          </p:nvSpPr>
          <p:spPr>
            <a:xfrm>
              <a:off x="746177" y="2542152"/>
              <a:ext cx="1225015" cy="707886"/>
            </a:xfrm>
            <a:prstGeom prst="rect">
              <a:avLst/>
            </a:prstGeom>
            <a:noFill/>
          </p:spPr>
          <p:txBody>
            <a:bodyPr wrap="none" rtlCol="0">
              <a:spAutoFit/>
            </a:bodyPr>
            <a:lstStyle/>
            <a:p>
              <a:r>
                <a:rPr lang="tr-TR" sz="2000" b="1" dirty="0">
                  <a:solidFill>
                    <a:srgbClr val="EE7430"/>
                  </a:solidFill>
                </a:rPr>
                <a:t>Uyaran</a:t>
              </a:r>
            </a:p>
            <a:p>
              <a:r>
                <a:rPr lang="tr-TR" sz="2000" b="1" dirty="0">
                  <a:solidFill>
                    <a:srgbClr val="EE7430"/>
                  </a:solidFill>
                </a:rPr>
                <a:t>Maddeler</a:t>
              </a:r>
            </a:p>
          </p:txBody>
        </p:sp>
        <p:sp>
          <p:nvSpPr>
            <p:cNvPr id="6" name="Oval 5"/>
            <p:cNvSpPr>
              <a:spLocks noChangeArrowheads="1"/>
            </p:cNvSpPr>
            <p:nvPr/>
          </p:nvSpPr>
          <p:spPr bwMode="auto">
            <a:xfrm>
              <a:off x="560388" y="2647951"/>
              <a:ext cx="182563" cy="179387"/>
            </a:xfrm>
            <a:prstGeom prst="ellipse">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sp>
        <p:nvSpPr>
          <p:cNvPr id="8" name="Dikdörtgen 7"/>
          <p:cNvSpPr/>
          <p:nvPr/>
        </p:nvSpPr>
        <p:spPr>
          <a:xfrm>
            <a:off x="742951" y="3244334"/>
            <a:ext cx="1932537" cy="400110"/>
          </a:xfrm>
          <a:prstGeom prst="rect">
            <a:avLst/>
          </a:prstGeom>
        </p:spPr>
        <p:txBody>
          <a:bodyPr wrap="square">
            <a:spAutoFit/>
          </a:bodyPr>
          <a:lstStyle/>
          <a:p>
            <a:r>
              <a:rPr lang="tr-TR" sz="2000" dirty="0">
                <a:solidFill>
                  <a:schemeClr val="bg2">
                    <a:lumMod val="50000"/>
                  </a:schemeClr>
                </a:solidFill>
              </a:rPr>
              <a:t>Kokain</a:t>
            </a:r>
          </a:p>
        </p:txBody>
      </p:sp>
      <p:sp>
        <p:nvSpPr>
          <p:cNvPr id="42" name="Dikdörtgen 41"/>
          <p:cNvSpPr/>
          <p:nvPr/>
        </p:nvSpPr>
        <p:spPr>
          <a:xfrm>
            <a:off x="742950" y="3499452"/>
            <a:ext cx="1932537" cy="400110"/>
          </a:xfrm>
          <a:prstGeom prst="rect">
            <a:avLst/>
          </a:prstGeom>
        </p:spPr>
        <p:txBody>
          <a:bodyPr wrap="square">
            <a:spAutoFit/>
          </a:bodyPr>
          <a:lstStyle/>
          <a:p>
            <a:r>
              <a:rPr lang="tr-TR" sz="2000" dirty="0" err="1">
                <a:solidFill>
                  <a:schemeClr val="bg2">
                    <a:lumMod val="50000"/>
                  </a:schemeClr>
                </a:solidFill>
              </a:rPr>
              <a:t>Crack</a:t>
            </a:r>
            <a:endParaRPr lang="tr-TR" sz="2000" dirty="0">
              <a:solidFill>
                <a:schemeClr val="bg2">
                  <a:lumMod val="50000"/>
                </a:schemeClr>
              </a:solidFill>
            </a:endParaRPr>
          </a:p>
        </p:txBody>
      </p:sp>
      <p:grpSp>
        <p:nvGrpSpPr>
          <p:cNvPr id="43" name="Grup 42"/>
          <p:cNvGrpSpPr/>
          <p:nvPr/>
        </p:nvGrpSpPr>
        <p:grpSpPr>
          <a:xfrm>
            <a:off x="3190875" y="2542152"/>
            <a:ext cx="1472808" cy="707886"/>
            <a:chOff x="560388" y="2542152"/>
            <a:chExt cx="1472808" cy="707886"/>
          </a:xfrm>
        </p:grpSpPr>
        <p:sp>
          <p:nvSpPr>
            <p:cNvPr id="44" name="Metin kutusu 43"/>
            <p:cNvSpPr txBox="1"/>
            <p:nvPr/>
          </p:nvSpPr>
          <p:spPr>
            <a:xfrm>
              <a:off x="746177" y="2542152"/>
              <a:ext cx="1287019" cy="707886"/>
            </a:xfrm>
            <a:prstGeom prst="rect">
              <a:avLst/>
            </a:prstGeom>
            <a:noFill/>
          </p:spPr>
          <p:txBody>
            <a:bodyPr wrap="none" rtlCol="0">
              <a:spAutoFit/>
            </a:bodyPr>
            <a:lstStyle/>
            <a:p>
              <a:r>
                <a:rPr lang="tr-TR" sz="2000" b="1" dirty="0">
                  <a:solidFill>
                    <a:srgbClr val="EE7430"/>
                  </a:solidFill>
                </a:rPr>
                <a:t>Uyuşturan</a:t>
              </a:r>
            </a:p>
            <a:p>
              <a:r>
                <a:rPr lang="tr-TR" sz="2000" b="1" dirty="0">
                  <a:solidFill>
                    <a:srgbClr val="EE7430"/>
                  </a:solidFill>
                </a:rPr>
                <a:t>Maddeler</a:t>
              </a:r>
            </a:p>
          </p:txBody>
        </p:sp>
        <p:sp>
          <p:nvSpPr>
            <p:cNvPr id="45" name="Oval 44"/>
            <p:cNvSpPr>
              <a:spLocks noChangeArrowheads="1"/>
            </p:cNvSpPr>
            <p:nvPr/>
          </p:nvSpPr>
          <p:spPr bwMode="auto">
            <a:xfrm>
              <a:off x="560388" y="2647951"/>
              <a:ext cx="182563" cy="179387"/>
            </a:xfrm>
            <a:prstGeom prst="ellipse">
              <a:avLst/>
            </a:pr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grpSp>
      <p:sp>
        <p:nvSpPr>
          <p:cNvPr id="46" name="Dikdörtgen 45"/>
          <p:cNvSpPr/>
          <p:nvPr/>
        </p:nvSpPr>
        <p:spPr>
          <a:xfrm>
            <a:off x="3373438" y="3244334"/>
            <a:ext cx="1932537" cy="400110"/>
          </a:xfrm>
          <a:prstGeom prst="rect">
            <a:avLst/>
          </a:prstGeom>
        </p:spPr>
        <p:txBody>
          <a:bodyPr wrap="square">
            <a:spAutoFit/>
          </a:bodyPr>
          <a:lstStyle/>
          <a:p>
            <a:r>
              <a:rPr lang="tr-TR" sz="2000" dirty="0">
                <a:solidFill>
                  <a:schemeClr val="bg2">
                    <a:lumMod val="50000"/>
                  </a:schemeClr>
                </a:solidFill>
              </a:rPr>
              <a:t>Esrar</a:t>
            </a:r>
          </a:p>
        </p:txBody>
      </p:sp>
      <p:sp>
        <p:nvSpPr>
          <p:cNvPr id="47" name="Dikdörtgen 46"/>
          <p:cNvSpPr/>
          <p:nvPr/>
        </p:nvSpPr>
        <p:spPr>
          <a:xfrm>
            <a:off x="3373437" y="3499452"/>
            <a:ext cx="1932537" cy="400110"/>
          </a:xfrm>
          <a:prstGeom prst="rect">
            <a:avLst/>
          </a:prstGeom>
        </p:spPr>
        <p:txBody>
          <a:bodyPr wrap="square">
            <a:spAutoFit/>
          </a:bodyPr>
          <a:lstStyle/>
          <a:p>
            <a:r>
              <a:rPr lang="tr-TR" sz="2000" dirty="0">
                <a:solidFill>
                  <a:schemeClr val="bg2">
                    <a:lumMod val="50000"/>
                  </a:schemeClr>
                </a:solidFill>
              </a:rPr>
              <a:t>LSD</a:t>
            </a:r>
          </a:p>
        </p:txBody>
      </p:sp>
      <p:sp>
        <p:nvSpPr>
          <p:cNvPr id="48" name="Dikdörtgen 47"/>
          <p:cNvSpPr/>
          <p:nvPr/>
        </p:nvSpPr>
        <p:spPr>
          <a:xfrm>
            <a:off x="3373438" y="3775873"/>
            <a:ext cx="1932537" cy="400110"/>
          </a:xfrm>
          <a:prstGeom prst="rect">
            <a:avLst/>
          </a:prstGeom>
        </p:spPr>
        <p:txBody>
          <a:bodyPr wrap="square">
            <a:spAutoFit/>
          </a:bodyPr>
          <a:lstStyle/>
          <a:p>
            <a:r>
              <a:rPr lang="tr-TR" sz="2000" dirty="0">
                <a:solidFill>
                  <a:schemeClr val="bg2">
                    <a:lumMod val="50000"/>
                  </a:schemeClr>
                </a:solidFill>
              </a:rPr>
              <a:t>GHB</a:t>
            </a:r>
          </a:p>
        </p:txBody>
      </p:sp>
      <p:sp>
        <p:nvSpPr>
          <p:cNvPr id="49" name="Dikdörtgen 48"/>
          <p:cNvSpPr/>
          <p:nvPr/>
        </p:nvSpPr>
        <p:spPr>
          <a:xfrm>
            <a:off x="3373437" y="4042356"/>
            <a:ext cx="1932537" cy="400110"/>
          </a:xfrm>
          <a:prstGeom prst="rect">
            <a:avLst/>
          </a:prstGeom>
        </p:spPr>
        <p:txBody>
          <a:bodyPr wrap="square">
            <a:spAutoFit/>
          </a:bodyPr>
          <a:lstStyle/>
          <a:p>
            <a:r>
              <a:rPr lang="tr-TR" sz="2000" dirty="0">
                <a:solidFill>
                  <a:schemeClr val="bg2">
                    <a:lumMod val="50000"/>
                  </a:schemeClr>
                </a:solidFill>
              </a:rPr>
              <a:t>Sihirli mantarlar</a:t>
            </a:r>
          </a:p>
        </p:txBody>
      </p:sp>
      <p:sp>
        <p:nvSpPr>
          <p:cNvPr id="50" name="Dikdörtgen 49"/>
          <p:cNvSpPr/>
          <p:nvPr/>
        </p:nvSpPr>
        <p:spPr>
          <a:xfrm>
            <a:off x="3373437" y="4304085"/>
            <a:ext cx="1932537" cy="400110"/>
          </a:xfrm>
          <a:prstGeom prst="rect">
            <a:avLst/>
          </a:prstGeom>
        </p:spPr>
        <p:txBody>
          <a:bodyPr wrap="square">
            <a:spAutoFit/>
          </a:bodyPr>
          <a:lstStyle/>
          <a:p>
            <a:r>
              <a:rPr lang="tr-TR" sz="2000" dirty="0" err="1" smtClean="0">
                <a:solidFill>
                  <a:schemeClr val="bg2">
                    <a:lumMod val="50000"/>
                  </a:schemeClr>
                </a:solidFill>
              </a:rPr>
              <a:t>Herbal</a:t>
            </a:r>
            <a:r>
              <a:rPr lang="tr-TR" sz="2000" dirty="0" smtClean="0">
                <a:solidFill>
                  <a:schemeClr val="bg2">
                    <a:lumMod val="50000"/>
                  </a:schemeClr>
                </a:solidFill>
              </a:rPr>
              <a:t> </a:t>
            </a:r>
            <a:r>
              <a:rPr lang="tr-TR" sz="2000" dirty="0" err="1">
                <a:solidFill>
                  <a:schemeClr val="bg2">
                    <a:lumMod val="50000"/>
                  </a:schemeClr>
                </a:solidFill>
              </a:rPr>
              <a:t>spices</a:t>
            </a:r>
            <a:endParaRPr lang="tr-TR" sz="2000" dirty="0">
              <a:solidFill>
                <a:schemeClr val="bg2">
                  <a:lumMod val="50000"/>
                </a:schemeClr>
              </a:solidFill>
            </a:endParaRPr>
          </a:p>
        </p:txBody>
      </p:sp>
      <p:sp>
        <p:nvSpPr>
          <p:cNvPr id="29" name="Dikdörtgen 28"/>
          <p:cNvSpPr/>
          <p:nvPr/>
        </p:nvSpPr>
        <p:spPr>
          <a:xfrm>
            <a:off x="742950" y="3775873"/>
            <a:ext cx="1932537" cy="400110"/>
          </a:xfrm>
          <a:prstGeom prst="rect">
            <a:avLst/>
          </a:prstGeom>
        </p:spPr>
        <p:txBody>
          <a:bodyPr wrap="square">
            <a:spAutoFit/>
          </a:bodyPr>
          <a:lstStyle/>
          <a:p>
            <a:r>
              <a:rPr lang="tr-TR" sz="2000" dirty="0">
                <a:solidFill>
                  <a:schemeClr val="bg2">
                    <a:lumMod val="50000"/>
                  </a:schemeClr>
                </a:solidFill>
              </a:rPr>
              <a:t>Amfetamin</a:t>
            </a:r>
          </a:p>
        </p:txBody>
      </p:sp>
      <p:sp>
        <p:nvSpPr>
          <p:cNvPr id="30" name="Dikdörtgen 29"/>
          <p:cNvSpPr/>
          <p:nvPr/>
        </p:nvSpPr>
        <p:spPr>
          <a:xfrm>
            <a:off x="729925" y="4042356"/>
            <a:ext cx="1932537" cy="400110"/>
          </a:xfrm>
          <a:prstGeom prst="rect">
            <a:avLst/>
          </a:prstGeom>
        </p:spPr>
        <p:txBody>
          <a:bodyPr wrap="square">
            <a:spAutoFit/>
          </a:bodyPr>
          <a:lstStyle/>
          <a:p>
            <a:r>
              <a:rPr lang="tr-TR" sz="2000" dirty="0" err="1">
                <a:solidFill>
                  <a:schemeClr val="bg2">
                    <a:lumMod val="50000"/>
                  </a:schemeClr>
                </a:solidFill>
              </a:rPr>
              <a:t>Ecstasy</a:t>
            </a:r>
            <a:endParaRPr lang="tr-TR" sz="2000" dirty="0">
              <a:solidFill>
                <a:schemeClr val="bg2">
                  <a:lumMod val="50000"/>
                </a:schemeClr>
              </a:solidFill>
            </a:endParaRPr>
          </a:p>
        </p:txBody>
      </p:sp>
      <p:sp>
        <p:nvSpPr>
          <p:cNvPr id="31" name="Dikdörtgen 30"/>
          <p:cNvSpPr/>
          <p:nvPr/>
        </p:nvSpPr>
        <p:spPr>
          <a:xfrm>
            <a:off x="729924" y="4304085"/>
            <a:ext cx="1932537" cy="400110"/>
          </a:xfrm>
          <a:prstGeom prst="rect">
            <a:avLst/>
          </a:prstGeom>
        </p:spPr>
        <p:txBody>
          <a:bodyPr wrap="square">
            <a:spAutoFit/>
          </a:bodyPr>
          <a:lstStyle/>
          <a:p>
            <a:r>
              <a:rPr lang="tr-TR" sz="2000" dirty="0" err="1">
                <a:solidFill>
                  <a:schemeClr val="bg2">
                    <a:lumMod val="50000"/>
                  </a:schemeClr>
                </a:solidFill>
              </a:rPr>
              <a:t>Metamfetamin</a:t>
            </a:r>
            <a:endParaRPr lang="tr-TR" sz="2000" dirty="0">
              <a:solidFill>
                <a:schemeClr val="bg2">
                  <a:lumMod val="50000"/>
                </a:schemeClr>
              </a:solidFill>
            </a:endParaRPr>
          </a:p>
        </p:txBody>
      </p:sp>
      <p:sp>
        <p:nvSpPr>
          <p:cNvPr id="32" name="Dikdörtgen 31"/>
          <p:cNvSpPr/>
          <p:nvPr/>
        </p:nvSpPr>
        <p:spPr>
          <a:xfrm>
            <a:off x="729924" y="4598055"/>
            <a:ext cx="1932537" cy="400110"/>
          </a:xfrm>
          <a:prstGeom prst="rect">
            <a:avLst/>
          </a:prstGeom>
        </p:spPr>
        <p:txBody>
          <a:bodyPr wrap="square">
            <a:spAutoFit/>
          </a:bodyPr>
          <a:lstStyle/>
          <a:p>
            <a:r>
              <a:rPr lang="tr-TR" sz="2000" dirty="0" err="1">
                <a:solidFill>
                  <a:schemeClr val="bg2">
                    <a:lumMod val="50000"/>
                  </a:schemeClr>
                </a:solidFill>
              </a:rPr>
              <a:t>Captagon</a:t>
            </a:r>
            <a:endParaRPr lang="tr-TR" sz="2000" dirty="0">
              <a:solidFill>
                <a:schemeClr val="bg2">
                  <a:lumMod val="50000"/>
                </a:schemeClr>
              </a:solidFill>
            </a:endParaRPr>
          </a:p>
        </p:txBody>
      </p:sp>
      <p:sp>
        <p:nvSpPr>
          <p:cNvPr id="33" name="Dikdörtgen 32"/>
          <p:cNvSpPr/>
          <p:nvPr/>
        </p:nvSpPr>
        <p:spPr>
          <a:xfrm>
            <a:off x="3363604" y="4598055"/>
            <a:ext cx="1932537" cy="400110"/>
          </a:xfrm>
          <a:prstGeom prst="rect">
            <a:avLst/>
          </a:prstGeom>
        </p:spPr>
        <p:txBody>
          <a:bodyPr wrap="square">
            <a:spAutoFit/>
          </a:bodyPr>
          <a:lstStyle/>
          <a:p>
            <a:r>
              <a:rPr lang="tr-TR" sz="2000" dirty="0">
                <a:solidFill>
                  <a:schemeClr val="bg2">
                    <a:lumMod val="50000"/>
                  </a:schemeClr>
                </a:solidFill>
              </a:rPr>
              <a:t>(SK-</a:t>
            </a:r>
            <a:r>
              <a:rPr lang="tr-TR" sz="2000" dirty="0" err="1">
                <a:solidFill>
                  <a:schemeClr val="bg2">
                    <a:lumMod val="50000"/>
                  </a:schemeClr>
                </a:solidFill>
              </a:rPr>
              <a:t>Bonzai</a:t>
            </a:r>
            <a:r>
              <a:rPr lang="tr-TR" sz="2000" dirty="0">
                <a:solidFill>
                  <a:schemeClr val="bg2">
                    <a:lumMod val="50000"/>
                  </a:schemeClr>
                </a:solidFill>
              </a:rPr>
              <a:t>)</a:t>
            </a:r>
          </a:p>
        </p:txBody>
      </p:sp>
      <p:sp>
        <p:nvSpPr>
          <p:cNvPr id="35" name="Rectangle 13">
            <a:extLst>
              <a:ext uri="{FF2B5EF4-FFF2-40B4-BE49-F238E27FC236}">
                <a16:creationId xmlns:a16="http://schemas.microsoft.com/office/drawing/2014/main" id="{D6FC0864-CDF1-9447-A9D0-83A8E28743A5}"/>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6" name="Metin kutusu 35">
            <a:extLst>
              <a:ext uri="{FF2B5EF4-FFF2-40B4-BE49-F238E27FC236}">
                <a16:creationId xmlns:a16="http://schemas.microsoft.com/office/drawing/2014/main" id="{ABC15F34-9E85-D843-AB6A-2E51F6188CCF}"/>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260120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250" fill="hold"/>
                                        <p:tgtEl>
                                          <p:spTgt spid="34"/>
                                        </p:tgtEl>
                                        <p:attrNameLst>
                                          <p:attrName>ppt_x</p:attrName>
                                        </p:attrNameLst>
                                      </p:cBhvr>
                                      <p:tavLst>
                                        <p:tav tm="0">
                                          <p:val>
                                            <p:strVal val="1+#ppt_w/2"/>
                                          </p:val>
                                        </p:tav>
                                        <p:tav tm="100000">
                                          <p:val>
                                            <p:strVal val="#ppt_x"/>
                                          </p:val>
                                        </p:tav>
                                      </p:tavLst>
                                    </p:anim>
                                    <p:anim calcmode="lin" valueType="num">
                                      <p:cBhvr additive="base">
                                        <p:cTn id="21" dur="250" fill="hold"/>
                                        <p:tgtEl>
                                          <p:spTgt spid="34"/>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50"/>
                                        <p:tgtEl>
                                          <p:spTgt spid="7"/>
                                        </p:tgtEl>
                                      </p:cBhvr>
                                    </p:animEffect>
                                  </p:childTnLst>
                                </p:cTn>
                              </p:par>
                            </p:childTnLst>
                          </p:cTn>
                        </p:par>
                        <p:par>
                          <p:cTn id="26" fill="hold">
                            <p:stCondLst>
                              <p:cond delay="125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250"/>
                                        <p:tgtEl>
                                          <p:spTgt spid="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250"/>
                                        <p:tgtEl>
                                          <p:spTgt spid="42"/>
                                        </p:tgtEl>
                                      </p:cBhvr>
                                    </p:animEffect>
                                  </p:childTnLst>
                                </p:cTn>
                              </p:par>
                            </p:childTnLst>
                          </p:cTn>
                        </p:par>
                        <p:par>
                          <p:cTn id="34" fill="hold">
                            <p:stCondLst>
                              <p:cond delay="1750"/>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250"/>
                                        <p:tgtEl>
                                          <p:spTgt spid="29"/>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left)">
                                      <p:cBhvr>
                                        <p:cTn id="41" dur="250"/>
                                        <p:tgtEl>
                                          <p:spTgt spid="30"/>
                                        </p:tgtEl>
                                      </p:cBhvr>
                                    </p:animEffect>
                                  </p:childTnLst>
                                </p:cTn>
                              </p:par>
                            </p:childTnLst>
                          </p:cTn>
                        </p:par>
                        <p:par>
                          <p:cTn id="42" fill="hold">
                            <p:stCondLst>
                              <p:cond delay="2250"/>
                            </p:stCondLst>
                            <p:childTnLst>
                              <p:par>
                                <p:cTn id="43" presetID="22" presetClass="entr" presetSubtype="8"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left)">
                                      <p:cBhvr>
                                        <p:cTn id="45" dur="250"/>
                                        <p:tgtEl>
                                          <p:spTgt spid="31"/>
                                        </p:tgtEl>
                                      </p:cBhvr>
                                    </p:animEffect>
                                  </p:childTnLst>
                                </p:cTn>
                              </p:par>
                            </p:childTnLst>
                          </p:cTn>
                        </p:par>
                        <p:par>
                          <p:cTn id="46" fill="hold">
                            <p:stCondLst>
                              <p:cond delay="2500"/>
                            </p:stCondLst>
                            <p:childTnLst>
                              <p:par>
                                <p:cTn id="47" presetID="22" presetClass="entr" presetSubtype="8"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left)">
                                      <p:cBhvr>
                                        <p:cTn id="49" dur="250"/>
                                        <p:tgtEl>
                                          <p:spTgt spid="32"/>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250"/>
                                        <p:tgtEl>
                                          <p:spTgt spid="46"/>
                                        </p:tgtEl>
                                      </p:cBhvr>
                                    </p:animEffect>
                                  </p:childTnLst>
                                </p:cTn>
                              </p:par>
                            </p:childTnLst>
                          </p:cTn>
                        </p:par>
                        <p:par>
                          <p:cTn id="58" fill="hold">
                            <p:stCondLst>
                              <p:cond delay="3250"/>
                            </p:stCondLst>
                            <p:childTnLst>
                              <p:par>
                                <p:cTn id="59" presetID="22" presetClass="entr" presetSubtype="8" fill="hold" grpId="0"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wipe(left)">
                                      <p:cBhvr>
                                        <p:cTn id="61" dur="250"/>
                                        <p:tgtEl>
                                          <p:spTgt spid="47"/>
                                        </p:tgtEl>
                                      </p:cBhvr>
                                    </p:animEffect>
                                  </p:childTnLst>
                                </p:cTn>
                              </p:par>
                            </p:childTnLst>
                          </p:cTn>
                        </p:par>
                        <p:par>
                          <p:cTn id="62" fill="hold">
                            <p:stCondLst>
                              <p:cond delay="3500"/>
                            </p:stCondLst>
                            <p:childTnLst>
                              <p:par>
                                <p:cTn id="63" presetID="22" presetClass="entr" presetSubtype="8"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250"/>
                                        <p:tgtEl>
                                          <p:spTgt spid="48"/>
                                        </p:tgtEl>
                                      </p:cBhvr>
                                    </p:animEffect>
                                  </p:childTnLst>
                                </p:cTn>
                              </p:par>
                            </p:childTnLst>
                          </p:cTn>
                        </p:par>
                        <p:par>
                          <p:cTn id="66" fill="hold">
                            <p:stCondLst>
                              <p:cond delay="3750"/>
                            </p:stCondLst>
                            <p:childTnLst>
                              <p:par>
                                <p:cTn id="67" presetID="22" presetClass="entr" presetSubtype="8" fill="hold" grpId="0"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left)">
                                      <p:cBhvr>
                                        <p:cTn id="69" dur="250"/>
                                        <p:tgtEl>
                                          <p:spTgt spid="49"/>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wipe(left)">
                                      <p:cBhvr>
                                        <p:cTn id="73" dur="250"/>
                                        <p:tgtEl>
                                          <p:spTgt spid="50"/>
                                        </p:tgtEl>
                                      </p:cBhvr>
                                    </p:animEffect>
                                  </p:childTnLst>
                                </p:cTn>
                              </p:par>
                            </p:childTnLst>
                          </p:cTn>
                        </p:par>
                        <p:par>
                          <p:cTn id="74" fill="hold">
                            <p:stCondLst>
                              <p:cond delay="4250"/>
                            </p:stCondLst>
                            <p:childTnLst>
                              <p:par>
                                <p:cTn id="75" presetID="22" presetClass="entr" presetSubtype="8"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left)">
                                      <p:cBhvr>
                                        <p:cTn id="7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animBg="1"/>
      <p:bldP spid="14" grpId="0"/>
      <p:bldP spid="28" grpId="0" animBg="1"/>
      <p:bldP spid="8" grpId="0"/>
      <p:bldP spid="42" grpId="0"/>
      <p:bldP spid="46" grpId="0"/>
      <p:bldP spid="47" grpId="0"/>
      <p:bldP spid="48" grpId="0"/>
      <p:bldP spid="49" grpId="0"/>
      <p:bldP spid="50" grpId="0"/>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057958" cy="830997"/>
          </a:xfrm>
          <a:prstGeom prst="rect">
            <a:avLst/>
          </a:prstGeom>
          <a:noFill/>
        </p:spPr>
        <p:txBody>
          <a:bodyPr wrap="none" rtlCol="0">
            <a:spAutoFit/>
          </a:bodyPr>
          <a:lstStyle/>
          <a:p>
            <a:r>
              <a:rPr lang="tr-TR" sz="4800" b="1" dirty="0"/>
              <a:t>Bağımlılık </a:t>
            </a:r>
            <a:r>
              <a:rPr lang="tr-TR" sz="4800" b="1" dirty="0" smtClean="0"/>
              <a:t>Yapıcı Maddeler</a:t>
            </a:r>
            <a:endParaRPr lang="tr-TR" sz="4800" b="1" dirty="0"/>
          </a:p>
        </p:txBody>
      </p:sp>
      <p:grpSp>
        <p:nvGrpSpPr>
          <p:cNvPr id="23" name="Grup 22"/>
          <p:cNvGrpSpPr/>
          <p:nvPr/>
        </p:nvGrpSpPr>
        <p:grpSpPr>
          <a:xfrm>
            <a:off x="577850" y="2751138"/>
            <a:ext cx="2581605" cy="2546453"/>
            <a:chOff x="577850" y="2751138"/>
            <a:chExt cx="2581605" cy="2546453"/>
          </a:xfrm>
        </p:grpSpPr>
        <p:sp>
          <p:nvSpPr>
            <p:cNvPr id="33" name="Metin kutusu 32"/>
            <p:cNvSpPr txBox="1"/>
            <p:nvPr/>
          </p:nvSpPr>
          <p:spPr>
            <a:xfrm>
              <a:off x="1637243" y="4589705"/>
              <a:ext cx="1522212" cy="707886"/>
            </a:xfrm>
            <a:prstGeom prst="rect">
              <a:avLst/>
            </a:prstGeom>
            <a:noFill/>
          </p:spPr>
          <p:txBody>
            <a:bodyPr wrap="none" rtlCol="0">
              <a:spAutoFit/>
            </a:bodyPr>
            <a:lstStyle/>
            <a:p>
              <a:pPr algn="r"/>
              <a:r>
                <a:rPr lang="tr-TR" sz="2000" b="1" i="1" dirty="0">
                  <a:solidFill>
                    <a:srgbClr val="EE7430"/>
                  </a:solidFill>
                </a:rPr>
                <a:t>Sentetik</a:t>
              </a:r>
            </a:p>
            <a:p>
              <a:pPr algn="r"/>
              <a:r>
                <a:rPr lang="tr-TR" sz="2000" b="1" i="1" dirty="0" err="1">
                  <a:solidFill>
                    <a:srgbClr val="EE7430"/>
                  </a:solidFill>
                </a:rPr>
                <a:t>Kannobinoid</a:t>
              </a:r>
              <a:endParaRPr lang="tr-TR" sz="2000" b="1" i="1" dirty="0">
                <a:solidFill>
                  <a:srgbClr val="EE7430"/>
                </a:solidFill>
              </a:endParaRPr>
            </a:p>
          </p:txBody>
        </p:sp>
        <p:sp>
          <p:nvSpPr>
            <p:cNvPr id="36" name="Oval 11"/>
            <p:cNvSpPr>
              <a:spLocks noChangeArrowheads="1"/>
            </p:cNvSpPr>
            <p:nvPr/>
          </p:nvSpPr>
          <p:spPr bwMode="auto">
            <a:xfrm>
              <a:off x="577850" y="2751138"/>
              <a:ext cx="1911350" cy="1908175"/>
            </a:xfrm>
            <a:prstGeom prst="ellipse">
              <a:avLst/>
            </a:prstGeom>
            <a:blipFill>
              <a:blip r:embed="rId3">
                <a:alphaModFix amt="92000"/>
              </a:blip>
              <a:stretch>
                <a:fillRect l="-15000" t="-7000" r="-6000" b="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10"/>
            <p:cNvSpPr>
              <a:spLocks noChangeArrowheads="1"/>
            </p:cNvSpPr>
            <p:nvPr/>
          </p:nvSpPr>
          <p:spPr bwMode="auto">
            <a:xfrm>
              <a:off x="1986022" y="4686513"/>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grpSp>
      <p:grpSp>
        <p:nvGrpSpPr>
          <p:cNvPr id="38" name="Grup 37"/>
          <p:cNvGrpSpPr/>
          <p:nvPr/>
        </p:nvGrpSpPr>
        <p:grpSpPr>
          <a:xfrm>
            <a:off x="8946240" y="2751138"/>
            <a:ext cx="2549471" cy="2479215"/>
            <a:chOff x="8894763" y="2751138"/>
            <a:chExt cx="2549471" cy="2479215"/>
          </a:xfrm>
        </p:grpSpPr>
        <p:sp>
          <p:nvSpPr>
            <p:cNvPr id="39" name="Metin kutusu 38"/>
            <p:cNvSpPr txBox="1"/>
            <p:nvPr/>
          </p:nvSpPr>
          <p:spPr>
            <a:xfrm>
              <a:off x="10273315" y="4522467"/>
              <a:ext cx="1170919" cy="707886"/>
            </a:xfrm>
            <a:prstGeom prst="rect">
              <a:avLst/>
            </a:prstGeom>
            <a:noFill/>
          </p:spPr>
          <p:txBody>
            <a:bodyPr wrap="square" rtlCol="0">
              <a:spAutoFit/>
            </a:bodyPr>
            <a:lstStyle/>
            <a:p>
              <a:pPr algn="r"/>
              <a:r>
                <a:rPr lang="tr-TR" sz="2000" b="1" i="1" dirty="0">
                  <a:solidFill>
                    <a:srgbClr val="EE7430"/>
                  </a:solidFill>
                </a:rPr>
                <a:t>Kokain</a:t>
              </a:r>
            </a:p>
            <a:p>
              <a:pPr algn="r"/>
              <a:r>
                <a:rPr lang="tr-TR" sz="2000" b="1" i="1" dirty="0">
                  <a:solidFill>
                    <a:srgbClr val="EE7430"/>
                  </a:solidFill>
                </a:rPr>
                <a:t>Maddesi</a:t>
              </a:r>
            </a:p>
          </p:txBody>
        </p:sp>
        <p:sp>
          <p:nvSpPr>
            <p:cNvPr id="40" name="Oval 21"/>
            <p:cNvSpPr>
              <a:spLocks noChangeArrowheads="1"/>
            </p:cNvSpPr>
            <p:nvPr/>
          </p:nvSpPr>
          <p:spPr bwMode="auto">
            <a:xfrm>
              <a:off x="8894763" y="2751138"/>
              <a:ext cx="1911350" cy="1908175"/>
            </a:xfrm>
            <a:prstGeom prst="ellipse">
              <a:avLst/>
            </a:prstGeom>
            <a:blipFill dpi="0" rotWithShape="1">
              <a:blip r:embed="rId4">
                <a:alphaModFix amt="92000"/>
              </a:blip>
              <a:srcRect/>
              <a:stretch>
                <a:fillRect l="-15000" t="-7000" r="-7000" b="-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1" name="Oval 20"/>
            <p:cNvSpPr>
              <a:spLocks noChangeArrowheads="1"/>
            </p:cNvSpPr>
            <p:nvPr/>
          </p:nvSpPr>
          <p:spPr bwMode="auto">
            <a:xfrm>
              <a:off x="10427496" y="4631833"/>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grpSp>
      <p:grpSp>
        <p:nvGrpSpPr>
          <p:cNvPr id="42" name="Grup 41"/>
          <p:cNvGrpSpPr/>
          <p:nvPr/>
        </p:nvGrpSpPr>
        <p:grpSpPr>
          <a:xfrm>
            <a:off x="4736212" y="2751138"/>
            <a:ext cx="2333200" cy="2183637"/>
            <a:chOff x="4736212" y="2751138"/>
            <a:chExt cx="2333200" cy="2183637"/>
          </a:xfrm>
        </p:grpSpPr>
        <p:sp>
          <p:nvSpPr>
            <p:cNvPr id="43" name="Oval 6"/>
            <p:cNvSpPr>
              <a:spLocks noChangeArrowheads="1"/>
            </p:cNvSpPr>
            <p:nvPr/>
          </p:nvSpPr>
          <p:spPr bwMode="auto">
            <a:xfrm>
              <a:off x="4736212" y="2751138"/>
              <a:ext cx="1911350" cy="1908175"/>
            </a:xfrm>
            <a:prstGeom prst="ellipse">
              <a:avLst/>
            </a:prstGeom>
            <a:blipFill>
              <a:blip r:embed="rId5">
                <a:alphaModFix amt="92000"/>
              </a:blip>
              <a:stretch>
                <a:fillRect l="-15000" t="-7000" r="-6000" b="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4" name="Oval 15"/>
            <p:cNvSpPr>
              <a:spLocks noChangeArrowheads="1"/>
            </p:cNvSpPr>
            <p:nvPr/>
          </p:nvSpPr>
          <p:spPr bwMode="auto">
            <a:xfrm rot="16200000">
              <a:off x="6194476" y="4637089"/>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sp>
          <p:nvSpPr>
            <p:cNvPr id="45" name="Metin kutusu 44"/>
            <p:cNvSpPr txBox="1"/>
            <p:nvPr/>
          </p:nvSpPr>
          <p:spPr>
            <a:xfrm>
              <a:off x="6344534" y="4534665"/>
              <a:ext cx="724878" cy="400110"/>
            </a:xfrm>
            <a:prstGeom prst="rect">
              <a:avLst/>
            </a:prstGeom>
            <a:noFill/>
          </p:spPr>
          <p:txBody>
            <a:bodyPr wrap="none" rtlCol="0">
              <a:spAutoFit/>
            </a:bodyPr>
            <a:lstStyle/>
            <a:p>
              <a:pPr algn="r"/>
              <a:r>
                <a:rPr lang="tr-TR" sz="2000" b="1" i="1" dirty="0">
                  <a:solidFill>
                    <a:srgbClr val="EE7430"/>
                  </a:solidFill>
                </a:rPr>
                <a:t>Esrar</a:t>
              </a:r>
            </a:p>
          </p:txBody>
        </p:sp>
      </p:grpSp>
      <p:sp>
        <p:nvSpPr>
          <p:cNvPr id="24" name="Rectangle 13">
            <a:extLst>
              <a:ext uri="{FF2B5EF4-FFF2-40B4-BE49-F238E27FC236}">
                <a16:creationId xmlns:a16="http://schemas.microsoft.com/office/drawing/2014/main" id="{21774CEA-835D-0C4E-8ADE-E04F03A3FB4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0A44875E-C52A-6C4A-B00D-1CF5C7626F71}"/>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274139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50"/>
                                        <p:tgtEl>
                                          <p:spTgt spid="2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EE7430"/>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918497" cy="830997"/>
          </a:xfrm>
          <a:prstGeom prst="rect">
            <a:avLst/>
          </a:prstGeom>
          <a:noFill/>
        </p:spPr>
        <p:txBody>
          <a:bodyPr wrap="none" rtlCol="0">
            <a:spAutoFit/>
          </a:bodyPr>
          <a:lstStyle/>
          <a:p>
            <a:r>
              <a:rPr lang="tr-TR" sz="4800" b="1" dirty="0"/>
              <a:t>Bağımlılık Y</a:t>
            </a:r>
            <a:r>
              <a:rPr lang="tr-TR" sz="4800" b="1" dirty="0" smtClean="0"/>
              <a:t>apıcı </a:t>
            </a:r>
            <a:r>
              <a:rPr lang="tr-TR" sz="4800" b="1" dirty="0"/>
              <a:t>M</a:t>
            </a:r>
            <a:r>
              <a:rPr lang="tr-TR" sz="4800" b="1" dirty="0" smtClean="0"/>
              <a:t>addeler</a:t>
            </a:r>
            <a:endParaRPr lang="tr-TR" sz="4800" b="1" dirty="0"/>
          </a:p>
        </p:txBody>
      </p:sp>
      <p:grpSp>
        <p:nvGrpSpPr>
          <p:cNvPr id="23" name="Grup 22"/>
          <p:cNvGrpSpPr/>
          <p:nvPr/>
        </p:nvGrpSpPr>
        <p:grpSpPr>
          <a:xfrm>
            <a:off x="8894763" y="2751138"/>
            <a:ext cx="2516856" cy="2383455"/>
            <a:chOff x="8894763" y="2751138"/>
            <a:chExt cx="2516856" cy="2383455"/>
          </a:xfrm>
        </p:grpSpPr>
        <p:sp>
          <p:nvSpPr>
            <p:cNvPr id="32" name="Metin kutusu 31"/>
            <p:cNvSpPr txBox="1"/>
            <p:nvPr/>
          </p:nvSpPr>
          <p:spPr>
            <a:xfrm>
              <a:off x="10308432" y="4426707"/>
              <a:ext cx="1103187" cy="707886"/>
            </a:xfrm>
            <a:prstGeom prst="rect">
              <a:avLst/>
            </a:prstGeom>
            <a:noFill/>
          </p:spPr>
          <p:txBody>
            <a:bodyPr wrap="none" rtlCol="0">
              <a:spAutoFit/>
            </a:bodyPr>
            <a:lstStyle/>
            <a:p>
              <a:pPr algn="r"/>
              <a:r>
                <a:rPr lang="tr-TR" sz="2000" b="1" i="1" dirty="0" err="1">
                  <a:solidFill>
                    <a:srgbClr val="EE7430"/>
                  </a:solidFill>
                </a:rPr>
                <a:t>Meth</a:t>
              </a:r>
              <a:endParaRPr lang="tr-TR" sz="2000" b="1" i="1" dirty="0">
                <a:solidFill>
                  <a:srgbClr val="EE7430"/>
                </a:solidFill>
              </a:endParaRPr>
            </a:p>
            <a:p>
              <a:pPr algn="r"/>
              <a:r>
                <a:rPr lang="tr-TR" sz="2000" b="1" i="1" dirty="0">
                  <a:solidFill>
                    <a:srgbClr val="EE7430"/>
                  </a:solidFill>
                </a:rPr>
                <a:t>Maddesi</a:t>
              </a:r>
            </a:p>
          </p:txBody>
        </p:sp>
        <p:sp>
          <p:nvSpPr>
            <p:cNvPr id="36" name="Oval 21"/>
            <p:cNvSpPr>
              <a:spLocks noChangeArrowheads="1"/>
            </p:cNvSpPr>
            <p:nvPr/>
          </p:nvSpPr>
          <p:spPr bwMode="auto">
            <a:xfrm>
              <a:off x="8894763" y="2751138"/>
              <a:ext cx="1911350" cy="1908175"/>
            </a:xfrm>
            <a:prstGeom prst="ellipse">
              <a:avLst/>
            </a:prstGeom>
            <a:blipFill dpi="0" rotWithShape="1">
              <a:blip r:embed="rId3"/>
              <a:srcRect/>
              <a:stretch>
                <a:fillRect r="-71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37" name="Oval 20"/>
            <p:cNvSpPr>
              <a:spLocks noChangeArrowheads="1"/>
            </p:cNvSpPr>
            <p:nvPr/>
          </p:nvSpPr>
          <p:spPr bwMode="auto">
            <a:xfrm>
              <a:off x="10453407" y="4552547"/>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grpSp>
      <p:grpSp>
        <p:nvGrpSpPr>
          <p:cNvPr id="38" name="Grup 37"/>
          <p:cNvGrpSpPr/>
          <p:nvPr/>
        </p:nvGrpSpPr>
        <p:grpSpPr>
          <a:xfrm>
            <a:off x="577850" y="2751138"/>
            <a:ext cx="2751727" cy="2388633"/>
            <a:chOff x="577850" y="2751138"/>
            <a:chExt cx="2751727" cy="2388633"/>
          </a:xfrm>
        </p:grpSpPr>
        <p:sp>
          <p:nvSpPr>
            <p:cNvPr id="39" name="Oval 11"/>
            <p:cNvSpPr>
              <a:spLocks noChangeArrowheads="1"/>
            </p:cNvSpPr>
            <p:nvPr/>
          </p:nvSpPr>
          <p:spPr bwMode="auto">
            <a:xfrm>
              <a:off x="577850" y="2751138"/>
              <a:ext cx="1911350" cy="1908175"/>
            </a:xfrm>
            <a:prstGeom prst="ellipse">
              <a:avLst/>
            </a:prstGeom>
            <a:blipFill dpi="0" rotWithShape="1">
              <a:blip r:embed="rId4"/>
              <a:srcRect/>
              <a:stretch>
                <a:fillRect r="-16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0" name="Oval 10"/>
            <p:cNvSpPr>
              <a:spLocks noChangeArrowheads="1"/>
            </p:cNvSpPr>
            <p:nvPr/>
          </p:nvSpPr>
          <p:spPr bwMode="auto">
            <a:xfrm>
              <a:off x="2045337" y="4552546"/>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sp>
          <p:nvSpPr>
            <p:cNvPr id="41" name="Metin kutusu 40"/>
            <p:cNvSpPr txBox="1"/>
            <p:nvPr/>
          </p:nvSpPr>
          <p:spPr>
            <a:xfrm>
              <a:off x="2218375" y="4431885"/>
              <a:ext cx="1111202" cy="707886"/>
            </a:xfrm>
            <a:prstGeom prst="rect">
              <a:avLst/>
            </a:prstGeom>
            <a:noFill/>
          </p:spPr>
          <p:txBody>
            <a:bodyPr wrap="none" rtlCol="0">
              <a:spAutoFit/>
            </a:bodyPr>
            <a:lstStyle/>
            <a:p>
              <a:r>
                <a:rPr lang="tr-TR" sz="2000" b="1" i="1" dirty="0" err="1">
                  <a:solidFill>
                    <a:srgbClr val="EE7430"/>
                  </a:solidFill>
                </a:rPr>
                <a:t>Ekstasy</a:t>
              </a:r>
              <a:endParaRPr lang="tr-TR" sz="2000" b="1" i="1" dirty="0">
                <a:solidFill>
                  <a:srgbClr val="EE7430"/>
                </a:solidFill>
              </a:endParaRPr>
            </a:p>
            <a:p>
              <a:r>
                <a:rPr lang="tr-TR" sz="2000" b="1" i="1" dirty="0">
                  <a:solidFill>
                    <a:srgbClr val="EE7430"/>
                  </a:solidFill>
                </a:rPr>
                <a:t>(MDMA)</a:t>
              </a:r>
            </a:p>
          </p:txBody>
        </p:sp>
      </p:grpSp>
      <p:grpSp>
        <p:nvGrpSpPr>
          <p:cNvPr id="42" name="Grup 41"/>
          <p:cNvGrpSpPr/>
          <p:nvPr/>
        </p:nvGrpSpPr>
        <p:grpSpPr>
          <a:xfrm>
            <a:off x="4737100" y="2749551"/>
            <a:ext cx="2809357" cy="2385042"/>
            <a:chOff x="4737100" y="2749551"/>
            <a:chExt cx="2809357" cy="2385042"/>
          </a:xfrm>
        </p:grpSpPr>
        <p:sp>
          <p:nvSpPr>
            <p:cNvPr id="43" name="Oval 16"/>
            <p:cNvSpPr>
              <a:spLocks noChangeArrowheads="1"/>
            </p:cNvSpPr>
            <p:nvPr/>
          </p:nvSpPr>
          <p:spPr bwMode="auto">
            <a:xfrm rot="16200000">
              <a:off x="4735513" y="2751138"/>
              <a:ext cx="1911350" cy="1908175"/>
            </a:xfrm>
            <a:prstGeom prst="ellipse">
              <a:avLst/>
            </a:prstGeom>
            <a:blipFill dpi="0" rotWithShape="0">
              <a:blip r:embed="rId5"/>
              <a:srcRect/>
              <a:stretch>
                <a:fillRect r="-16000"/>
              </a:stretch>
            </a:blipFill>
            <a:ln w="30163" cap="flat">
              <a:solidFill>
                <a:srgbClr val="EE7430"/>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44" name="Oval 15"/>
            <p:cNvSpPr>
              <a:spLocks noChangeArrowheads="1"/>
            </p:cNvSpPr>
            <p:nvPr/>
          </p:nvSpPr>
          <p:spPr bwMode="auto">
            <a:xfrm rot="16200000">
              <a:off x="6240117" y="4552547"/>
              <a:ext cx="173038" cy="173038"/>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tr-TR"/>
            </a:p>
          </p:txBody>
        </p:sp>
        <p:sp>
          <p:nvSpPr>
            <p:cNvPr id="45" name="Metin kutusu 44"/>
            <p:cNvSpPr txBox="1"/>
            <p:nvPr/>
          </p:nvSpPr>
          <p:spPr>
            <a:xfrm>
              <a:off x="6433460" y="4426707"/>
              <a:ext cx="1112997" cy="707886"/>
            </a:xfrm>
            <a:prstGeom prst="rect">
              <a:avLst/>
            </a:prstGeom>
            <a:noFill/>
          </p:spPr>
          <p:txBody>
            <a:bodyPr wrap="none" rtlCol="0">
              <a:spAutoFit/>
            </a:bodyPr>
            <a:lstStyle/>
            <a:p>
              <a:r>
                <a:rPr lang="tr-TR" sz="2000" b="1" i="1" dirty="0">
                  <a:solidFill>
                    <a:srgbClr val="EE7430"/>
                  </a:solidFill>
                </a:rPr>
                <a:t>Afyon</a:t>
              </a:r>
            </a:p>
            <a:p>
              <a:r>
                <a:rPr lang="tr-TR" sz="2000" b="1" i="1" dirty="0">
                  <a:solidFill>
                    <a:srgbClr val="EE7430"/>
                  </a:solidFill>
                </a:rPr>
                <a:t>Türevleri</a:t>
              </a:r>
            </a:p>
          </p:txBody>
        </p:sp>
      </p:grpSp>
      <p:sp>
        <p:nvSpPr>
          <p:cNvPr id="24" name="Rectangle 13">
            <a:extLst>
              <a:ext uri="{FF2B5EF4-FFF2-40B4-BE49-F238E27FC236}">
                <a16:creationId xmlns:a16="http://schemas.microsoft.com/office/drawing/2014/main" id="{4F4AC283-4A9E-C448-8642-6C14EB50D19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5" name="Metin kutusu 24">
            <a:extLst>
              <a:ext uri="{FF2B5EF4-FFF2-40B4-BE49-F238E27FC236}">
                <a16:creationId xmlns:a16="http://schemas.microsoft.com/office/drawing/2014/main" id="{D3225E67-0D52-AD4C-9988-3997AFF19DF5}"/>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4649FABC-0BDC-2E48-8A6C-F24331FB0EE4}"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4960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250"/>
                                        <p:tgtEl>
                                          <p:spTgt spid="38"/>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264384" y="985914"/>
            <a:ext cx="7923284" cy="1569660"/>
          </a:xfrm>
          <a:prstGeom prst="rect">
            <a:avLst/>
          </a:prstGeom>
          <a:noFill/>
        </p:spPr>
        <p:txBody>
          <a:bodyPr wrap="square" rtlCol="0">
            <a:spAutoFit/>
          </a:bodyPr>
          <a:lstStyle/>
          <a:p>
            <a:r>
              <a:rPr lang="tr-TR" sz="4800" b="1" dirty="0" smtClean="0">
                <a:solidFill>
                  <a:srgbClr val="231F20"/>
                </a:solidFill>
              </a:rPr>
              <a:t>Bağımlılığın Olumsuz </a:t>
            </a:r>
            <a:r>
              <a:rPr lang="tr-TR" sz="4800" b="1" dirty="0">
                <a:solidFill>
                  <a:srgbClr val="231F20"/>
                </a:solidFill>
              </a:rPr>
              <a:t>E</a:t>
            </a:r>
            <a:r>
              <a:rPr lang="tr-TR" sz="4800" b="1" dirty="0" smtClean="0">
                <a:solidFill>
                  <a:srgbClr val="231F20"/>
                </a:solidFill>
              </a:rPr>
              <a:t>tkileri </a:t>
            </a:r>
            <a:r>
              <a:rPr lang="tr-TR" sz="4800" b="1" dirty="0">
                <a:solidFill>
                  <a:srgbClr val="231F20"/>
                </a:solidFill>
              </a:rPr>
              <a:t>N</a:t>
            </a:r>
            <a:r>
              <a:rPr lang="tr-TR" sz="4800" b="1" dirty="0" smtClean="0">
                <a:solidFill>
                  <a:srgbClr val="231F20"/>
                </a:solidFill>
              </a:rPr>
              <a:t>elerdir</a:t>
            </a:r>
            <a:r>
              <a:rPr lang="tr-TR" sz="4800" b="1" dirty="0">
                <a:solidFill>
                  <a:srgbClr val="231F20"/>
                </a:solidFill>
              </a:rPr>
              <a:t>?</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Rectangle 13">
            <a:extLst>
              <a:ext uri="{FF2B5EF4-FFF2-40B4-BE49-F238E27FC236}">
                <a16:creationId xmlns:a16="http://schemas.microsoft.com/office/drawing/2014/main" id="{F12007A8-A2E7-1145-9C42-C74A015DAE2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6" name="Metin kutusu 15">
            <a:extLst>
              <a:ext uri="{FF2B5EF4-FFF2-40B4-BE49-F238E27FC236}">
                <a16:creationId xmlns:a16="http://schemas.microsoft.com/office/drawing/2014/main" id="{70A6082C-4CEF-4E48-A229-2C208EE7652C}"/>
              </a:ext>
            </a:extLst>
          </p:cNvPr>
          <p:cNvSpPr txBox="1"/>
          <p:nvPr/>
        </p:nvSpPr>
        <p:spPr>
          <a:xfrm>
            <a:off x="11651203" y="5855671"/>
            <a:ext cx="340158" cy="461665"/>
          </a:xfrm>
          <a:prstGeom prst="rect">
            <a:avLst/>
          </a:prstGeom>
          <a:noFill/>
        </p:spPr>
        <p:txBody>
          <a:bodyPr wrap="none" rtlCol="0">
            <a:spAutoFit/>
          </a:bodyPr>
          <a:lstStyle/>
          <a:p>
            <a:pPr algn="r"/>
            <a:r>
              <a:rPr lang="tr-TR" sz="2400" b="1" dirty="0">
                <a:solidFill>
                  <a:srgbClr val="DADADA"/>
                </a:solidFill>
              </a:rPr>
              <a:t>8</a:t>
            </a:r>
            <a:endParaRPr lang="tr-TR" sz="2400" b="1" dirty="0">
              <a:solidFill>
                <a:srgbClr val="DADADA"/>
              </a:solidFill>
            </a:endParaRP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8" grpId="0"/>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27977"/>
            <a:ext cx="9088292" cy="830997"/>
          </a:xfrm>
          <a:prstGeom prst="rect">
            <a:avLst/>
          </a:prstGeom>
          <a:noFill/>
        </p:spPr>
        <p:txBody>
          <a:bodyPr wrap="square" rtlCol="0">
            <a:spAutoFit/>
          </a:bodyPr>
          <a:lstStyle/>
          <a:p>
            <a:r>
              <a:rPr lang="tr-TR" sz="4800" b="1" dirty="0"/>
              <a:t>Bağımlılığın </a:t>
            </a:r>
            <a:r>
              <a:rPr lang="tr-TR" sz="4800" b="1" dirty="0" smtClean="0"/>
              <a:t>Olumsuz </a:t>
            </a:r>
            <a:r>
              <a:rPr lang="tr-TR" sz="4800" b="1" dirty="0"/>
              <a:t>E</a:t>
            </a:r>
            <a:r>
              <a:rPr lang="tr-TR" sz="4800" b="1" dirty="0" smtClean="0"/>
              <a:t>tkileri</a:t>
            </a:r>
            <a:endParaRPr lang="tr-TR" sz="4800" b="1" dirty="0"/>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3316" y="2224038"/>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kendine güveni azalır.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269088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kontrolü zayıflar.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46538" y="3201049"/>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Bağımlının insani prensipleri ve değerleri yok olmaya başlar.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743501"/>
            <a:ext cx="7464948" cy="707886"/>
            <a:chOff x="554927" y="1881525"/>
            <a:chExt cx="7464948" cy="707886"/>
          </a:xfrm>
        </p:grpSpPr>
        <p:sp>
          <p:nvSpPr>
            <p:cNvPr id="40" name="Metin kutusu 39"/>
            <p:cNvSpPr txBox="1"/>
            <p:nvPr/>
          </p:nvSpPr>
          <p:spPr>
            <a:xfrm>
              <a:off x="746177" y="1881525"/>
              <a:ext cx="7273698" cy="707886"/>
            </a:xfrm>
            <a:prstGeom prst="rect">
              <a:avLst/>
            </a:prstGeom>
            <a:noFill/>
          </p:spPr>
          <p:txBody>
            <a:bodyPr wrap="square" rtlCol="0">
              <a:spAutoFit/>
            </a:bodyPr>
            <a:lstStyle/>
            <a:p>
              <a:r>
                <a:rPr lang="nn-NO" sz="2000" dirty="0">
                  <a:solidFill>
                    <a:srgbClr val="575757"/>
                  </a:solidFill>
                </a:rPr>
                <a:t>Kullandığı maddeler bağımlının vücudundaki savunma mekanizmalarını yok edip bağışıklık sistemini zayıflatır.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707886"/>
            <a:chOff x="554927" y="1881525"/>
            <a:chExt cx="7464948" cy="707886"/>
          </a:xfrm>
        </p:grpSpPr>
        <p:sp>
          <p:nvSpPr>
            <p:cNvPr id="45" name="Metin kutusu 44"/>
            <p:cNvSpPr txBox="1"/>
            <p:nvPr/>
          </p:nvSpPr>
          <p:spPr>
            <a:xfrm>
              <a:off x="746177" y="1881525"/>
              <a:ext cx="7273698" cy="707886"/>
            </a:xfrm>
            <a:prstGeom prst="rect">
              <a:avLst/>
            </a:prstGeom>
            <a:noFill/>
          </p:spPr>
          <p:txBody>
            <a:bodyPr wrap="square" rtlCol="0">
              <a:spAutoFit/>
            </a:bodyPr>
            <a:lstStyle/>
            <a:p>
              <a:r>
                <a:rPr lang="sv-SE" sz="2000" dirty="0">
                  <a:solidFill>
                    <a:srgbClr val="575757"/>
                  </a:solidFill>
                </a:rPr>
                <a:t>Bağımlının frengi, verem, AIDS, kanser, kangren, </a:t>
              </a:r>
              <a:r>
                <a:rPr lang="tr-TR" sz="2000" dirty="0">
                  <a:solidFill>
                    <a:srgbClr val="575757"/>
                  </a:solidFill>
                </a:rPr>
                <a:t> </a:t>
              </a:r>
              <a:r>
                <a:rPr lang="sv-SE" sz="2000" dirty="0">
                  <a:solidFill>
                    <a:srgbClr val="575757"/>
                  </a:solidFill>
                </a:rPr>
                <a:t>hepatit B ve</a:t>
              </a:r>
              <a:endParaRPr lang="tr-TR" sz="2000" dirty="0">
                <a:solidFill>
                  <a:srgbClr val="575757"/>
                </a:solidFill>
              </a:endParaRPr>
            </a:p>
            <a:p>
              <a:r>
                <a:rPr lang="sv-SE" sz="2000" dirty="0">
                  <a:solidFill>
                    <a:srgbClr val="575757"/>
                  </a:solidFill>
                </a:rPr>
                <a:t>hepatit C gibi birçok ölümcül hastalığa kapılma riski artar.</a:t>
              </a: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30" name="Rectangle 13">
            <a:extLst>
              <a:ext uri="{FF2B5EF4-FFF2-40B4-BE49-F238E27FC236}">
                <a16:creationId xmlns:a16="http://schemas.microsoft.com/office/drawing/2014/main" id="{658578A2-9AFB-5B4E-A7F9-18E5A6919FC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1" name="Metin kutusu 30">
            <a:extLst>
              <a:ext uri="{FF2B5EF4-FFF2-40B4-BE49-F238E27FC236}">
                <a16:creationId xmlns:a16="http://schemas.microsoft.com/office/drawing/2014/main" id="{0D1B23B6-5054-B449-A46B-B27EDCCD8D9F}"/>
              </a:ext>
            </a:extLst>
          </p:cNvPr>
          <p:cNvSpPr txBox="1"/>
          <p:nvPr/>
        </p:nvSpPr>
        <p:spPr>
          <a:xfrm>
            <a:off x="11651203" y="5855671"/>
            <a:ext cx="340158" cy="461665"/>
          </a:xfrm>
          <a:prstGeom prst="rect">
            <a:avLst/>
          </a:prstGeom>
          <a:noFill/>
        </p:spPr>
        <p:txBody>
          <a:bodyPr wrap="none" rtlCol="0">
            <a:spAutoFit/>
          </a:bodyPr>
          <a:lstStyle/>
          <a:p>
            <a:pPr algn="r"/>
            <a:fld id="{4649FABC-0BDC-2E48-8A6C-F24331FB0EE4}"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34945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par>
                                <p:cTn id="13" presetID="2" presetClass="entr" presetSubtype="2" fill="hold" grpId="0" nodeType="withEffect">
                                  <p:stCondLst>
                                    <p:cond delay="2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1+#ppt_w/2"/>
                                          </p:val>
                                        </p:tav>
                                        <p:tav tm="100000">
                                          <p:val>
                                            <p:strVal val="#ppt_x"/>
                                          </p:val>
                                        </p:tav>
                                      </p:tavLst>
                                    </p:anim>
                                    <p:anim calcmode="lin" valueType="num">
                                      <p:cBhvr additive="base">
                                        <p:cTn id="16" dur="250" fill="hold"/>
                                        <p:tgtEl>
                                          <p:spTgt spid="43"/>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250" fill="hold"/>
                                        <p:tgtEl>
                                          <p:spTgt spid="29"/>
                                        </p:tgtEl>
                                        <p:attrNameLst>
                                          <p:attrName>ppt_x</p:attrName>
                                        </p:attrNameLst>
                                      </p:cBhvr>
                                      <p:tavLst>
                                        <p:tav tm="0">
                                          <p:val>
                                            <p:strVal val="1+#ppt_w/2"/>
                                          </p:val>
                                        </p:tav>
                                        <p:tav tm="100000">
                                          <p:val>
                                            <p:strVal val="#ppt_x"/>
                                          </p:val>
                                        </p:tav>
                                      </p:tavLst>
                                    </p:anim>
                                    <p:anim calcmode="lin" valueType="num">
                                      <p:cBhvr additive="base">
                                        <p:cTn id="21" dur="250" fill="hold"/>
                                        <p:tgtEl>
                                          <p:spTgt spid="29"/>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28" grpId="0"/>
      <p:bldP spid="43"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1910</TotalTime>
  <Words>1987</Words>
  <Application>Microsoft Office PowerPoint</Application>
  <PresentationFormat>Geniş ekran</PresentationFormat>
  <Paragraphs>423</Paragraphs>
  <Slides>47</Slides>
  <Notes>45</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47</vt:i4>
      </vt:variant>
    </vt:vector>
  </HeadingPairs>
  <TitlesOfParts>
    <vt:vector size="51"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Büşra Gültekin</cp:lastModifiedBy>
  <cp:revision>380</cp:revision>
  <dcterms:created xsi:type="dcterms:W3CDTF">2016-11-17T08:54:28Z</dcterms:created>
  <dcterms:modified xsi:type="dcterms:W3CDTF">2020-11-19T14:50:52Z</dcterms:modified>
</cp:coreProperties>
</file>